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2.xml" ContentType="application/vnd.ms-office.chartcolorstyle+xml"/>
  <Override PartName="/ppt/charts/style2.xml" ContentType="application/vnd.ms-office.chartstyle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2" r:id="rId1"/>
  </p:sldMasterIdLst>
  <p:notesMasterIdLst>
    <p:notesMasterId r:id="rId17"/>
  </p:notesMasterIdLst>
  <p:handoutMasterIdLst>
    <p:handoutMasterId r:id="rId18"/>
  </p:handoutMasterIdLst>
  <p:sldIdLst>
    <p:sldId id="478" r:id="rId2"/>
    <p:sldId id="497" r:id="rId3"/>
    <p:sldId id="498" r:id="rId4"/>
    <p:sldId id="499" r:id="rId5"/>
    <p:sldId id="494" r:id="rId6"/>
    <p:sldId id="517" r:id="rId7"/>
    <p:sldId id="513" r:id="rId8"/>
    <p:sldId id="514" r:id="rId9"/>
    <p:sldId id="511" r:id="rId10"/>
    <p:sldId id="515" r:id="rId11"/>
    <p:sldId id="516" r:id="rId12"/>
    <p:sldId id="524" r:id="rId13"/>
    <p:sldId id="521" r:id="rId14"/>
    <p:sldId id="496" r:id="rId15"/>
    <p:sldId id="556" r:id="rId16"/>
  </p:sldIdLst>
  <p:sldSz cx="9144000" cy="6858000" type="screen4x3"/>
  <p:notesSz cx="6858000" cy="919956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5BE2"/>
    <a:srgbClr val="FFFFCC"/>
    <a:srgbClr val="1DC4FF"/>
    <a:srgbClr val="CC6600"/>
    <a:srgbClr val="FFB19F"/>
    <a:srgbClr val="FF3300"/>
    <a:srgbClr val="EAC7F1"/>
    <a:srgbClr val="FF33CC"/>
    <a:srgbClr val="EED0F4"/>
    <a:srgbClr val="E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1921" autoAdjust="0"/>
  </p:normalViewPr>
  <p:slideViewPr>
    <p:cSldViewPr>
      <p:cViewPr varScale="1">
        <p:scale>
          <a:sx n="78" d="100"/>
          <a:sy n="78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Pobreza\EMNV%202014\INDICADORES\COMPARACIONES%20POBREZA%202014%20V2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file:///D:\Pobreza\EMNV%202014\INDICADORES\COMPARACIONES%20POBREZA%202014%20V2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N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318774193307387E-2"/>
          <c:y val="2.7620059392085752E-2"/>
          <c:w val="0.91086788525604656"/>
          <c:h val="0.822316856054781"/>
        </c:manualLayout>
      </c:layout>
      <c:lineChart>
        <c:grouping val="standard"/>
        <c:varyColors val="0"/>
        <c:ser>
          <c:idx val="0"/>
          <c:order val="0"/>
          <c:tx>
            <c:strRef>
              <c:f>Graf_Inc!$B$76</c:f>
              <c:strCache>
                <c:ptCount val="1"/>
                <c:pt idx="0">
                  <c:v>Nacional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7072758037225041E-2"/>
                  <c:y val="-4.3875677136434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7072758037225041E-2"/>
                  <c:y val="-5.1188289992507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5380710659898477E-2"/>
                  <c:y val="-4.3875677136434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2408204093095626E-16"/>
                  <c:y val="-4.3875677136434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2408204093095626E-16"/>
                  <c:y val="-2.1937838568217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es-N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Graf_Inc!$C$75:$H$75</c:f>
              <c:numCache>
                <c:formatCode>General</c:formatCode>
                <c:ptCount val="5"/>
                <c:pt idx="0">
                  <c:v>1998</c:v>
                </c:pt>
                <c:pt idx="1">
                  <c:v>2001</c:v>
                </c:pt>
                <c:pt idx="2">
                  <c:v>2005</c:v>
                </c:pt>
                <c:pt idx="3">
                  <c:v>2009</c:v>
                </c:pt>
                <c:pt idx="4">
                  <c:v>2014</c:v>
                </c:pt>
              </c:numCache>
              <c:extLst/>
            </c:numRef>
          </c:cat>
          <c:val>
            <c:numRef>
              <c:f>Graf_Inc!$C$76:$H$76</c:f>
              <c:numCache>
                <c:formatCode>0.0%</c:formatCode>
                <c:ptCount val="5"/>
                <c:pt idx="0">
                  <c:v>0.47899999999999998</c:v>
                </c:pt>
                <c:pt idx="1">
                  <c:v>0.45800000000000002</c:v>
                </c:pt>
                <c:pt idx="2">
                  <c:v>0.48299999999999998</c:v>
                </c:pt>
                <c:pt idx="3">
                  <c:v>0.42499372999999996</c:v>
                </c:pt>
                <c:pt idx="4">
                  <c:v>0.29606193999999997</c:v>
                </c:pt>
              </c:numCache>
              <c:extLst/>
            </c:numRef>
          </c:val>
          <c:smooth val="0"/>
          <c:extLst/>
        </c:ser>
        <c:ser>
          <c:idx val="1"/>
          <c:order val="1"/>
          <c:tx>
            <c:strRef>
              <c:f>Graf_Inc!$B$77</c:f>
              <c:strCache>
                <c:ptCount val="1"/>
                <c:pt idx="0">
                  <c:v>Urbano</c:v>
                </c:pt>
              </c:strCache>
            </c:strRef>
          </c:tx>
          <c:spPr>
            <a:ln w="28575" cap="rnd">
              <a:solidFill>
                <a:srgbClr val="0000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00FF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2.3688663282571912E-2"/>
                  <c:y val="-3.6563064280362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8612521150592216E-2"/>
                  <c:y val="-3.6563064280362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3536379018612521E-2"/>
                  <c:y val="-3.9000601899052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030456852791878E-2"/>
                  <c:y val="-4.2461521453401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0000FF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es-N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Graf_Inc!$C$75:$H$75</c:f>
              <c:numCache>
                <c:formatCode>General</c:formatCode>
                <c:ptCount val="5"/>
                <c:pt idx="0">
                  <c:v>1998</c:v>
                </c:pt>
                <c:pt idx="1">
                  <c:v>2001</c:v>
                </c:pt>
                <c:pt idx="2">
                  <c:v>2005</c:v>
                </c:pt>
                <c:pt idx="3">
                  <c:v>2009</c:v>
                </c:pt>
                <c:pt idx="4">
                  <c:v>2014</c:v>
                </c:pt>
              </c:numCache>
              <c:extLst/>
            </c:numRef>
          </c:cat>
          <c:val>
            <c:numRef>
              <c:f>Graf_Inc!$C$77:$H$77</c:f>
              <c:numCache>
                <c:formatCode>0.0%</c:formatCode>
                <c:ptCount val="5"/>
                <c:pt idx="0">
                  <c:v>0.30499999999999999</c:v>
                </c:pt>
                <c:pt idx="1">
                  <c:v>0.30099999999999999</c:v>
                </c:pt>
                <c:pt idx="2">
                  <c:v>0.309</c:v>
                </c:pt>
                <c:pt idx="3">
                  <c:v>0.26565420000000001</c:v>
                </c:pt>
                <c:pt idx="4">
                  <c:v>0.14817205999999999</c:v>
                </c:pt>
              </c:numCache>
              <c:extLst/>
            </c:numRef>
          </c:val>
          <c:smooth val="0"/>
          <c:extLst/>
        </c:ser>
        <c:ser>
          <c:idx val="2"/>
          <c:order val="2"/>
          <c:tx>
            <c:strRef>
              <c:f>Graf_Inc!$B$78</c:f>
              <c:strCache>
                <c:ptCount val="1"/>
                <c:pt idx="0">
                  <c:v>Rural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8.4602368866328256E-3"/>
                  <c:y val="-5.1188289992506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553299492385787E-2"/>
                  <c:y val="-4.3875677136434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0456852791878174E-2"/>
                  <c:y val="-4.3875677136434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060913705583756E-2"/>
                  <c:y val="-6.106868597605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6920473773265651E-3"/>
                  <c:y val="-3.656306428036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00B050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es-N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Graf_Inc!$C$75:$H$75</c:f>
              <c:numCache>
                <c:formatCode>General</c:formatCode>
                <c:ptCount val="5"/>
                <c:pt idx="0">
                  <c:v>1998</c:v>
                </c:pt>
                <c:pt idx="1">
                  <c:v>2001</c:v>
                </c:pt>
                <c:pt idx="2">
                  <c:v>2005</c:v>
                </c:pt>
                <c:pt idx="3">
                  <c:v>2009</c:v>
                </c:pt>
                <c:pt idx="4">
                  <c:v>2014</c:v>
                </c:pt>
              </c:numCache>
              <c:extLst/>
            </c:numRef>
          </c:cat>
          <c:val>
            <c:numRef>
              <c:f>Graf_Inc!$C$78:$H$78</c:f>
              <c:numCache>
                <c:formatCode>0.0%</c:formatCode>
                <c:ptCount val="5"/>
                <c:pt idx="0">
                  <c:v>0.68500000000000005</c:v>
                </c:pt>
                <c:pt idx="1">
                  <c:v>0.67800000000000005</c:v>
                </c:pt>
                <c:pt idx="2">
                  <c:v>0.70299999999999996</c:v>
                </c:pt>
                <c:pt idx="3">
                  <c:v>0.63317906000000002</c:v>
                </c:pt>
                <c:pt idx="4">
                  <c:v>0.50100140999999998</c:v>
                </c:pt>
              </c:numCache>
              <c:extLst/>
            </c:numRef>
          </c: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986048"/>
        <c:axId val="36008320"/>
      </c:lineChart>
      <c:catAx>
        <c:axId val="3598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es-NI"/>
          </a:p>
        </c:txPr>
        <c:crossAx val="36008320"/>
        <c:crosses val="autoZero"/>
        <c:auto val="1"/>
        <c:lblAlgn val="ctr"/>
        <c:lblOffset val="100"/>
        <c:noMultiLvlLbl val="0"/>
      </c:catAx>
      <c:valAx>
        <c:axId val="36008320"/>
        <c:scaling>
          <c:orientation val="minMax"/>
          <c:max val="0.85000000000000009"/>
          <c:min val="0.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es-NI"/>
          </a:p>
        </c:txPr>
        <c:crossAx val="35986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126611429773883"/>
          <c:y val="0.92481736404215764"/>
          <c:w val="0.46443716109090427"/>
          <c:h val="6.25988450294193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es-NI"/>
        </a:p>
      </c:txPr>
    </c:legend>
    <c:plotVisOnly val="1"/>
    <c:dispBlanksAs val="gap"/>
    <c:showDLblsOverMax val="0"/>
  </c:chart>
  <c:spPr>
    <a:solidFill>
      <a:schemeClr val="bg1"/>
    </a:solidFill>
    <a:ln w="9525" cap="rnd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latin typeface="Book Antiqua" panose="02040602050305030304" pitchFamily="18" charset="0"/>
        </a:defRPr>
      </a:pPr>
      <a:endParaRPr lang="es-N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NI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Graf_Inc!$B$65</c:f>
              <c:strCache>
                <c:ptCount val="1"/>
                <c:pt idx="0">
                  <c:v>Nacional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4297800338409469E-2"/>
                  <c:y val="-4.0712457317369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7072758037225104E-2"/>
                  <c:y val="-4.4105162093817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5228426395939087E-2"/>
                  <c:y val="-4.7497866870264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5228426395939087E-2"/>
                  <c:y val="-3.392704776447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es-N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Graf_Inc!$C$64:$H$64</c:f>
              <c:numCache>
                <c:formatCode>General</c:formatCode>
                <c:ptCount val="5"/>
                <c:pt idx="0">
                  <c:v>1998</c:v>
                </c:pt>
                <c:pt idx="1">
                  <c:v>2001</c:v>
                </c:pt>
                <c:pt idx="2">
                  <c:v>2005</c:v>
                </c:pt>
                <c:pt idx="3">
                  <c:v>2009</c:v>
                </c:pt>
                <c:pt idx="4">
                  <c:v>2014</c:v>
                </c:pt>
              </c:numCache>
              <c:extLst/>
            </c:numRef>
          </c:cat>
          <c:val>
            <c:numRef>
              <c:f>Graf_Inc!$C$65:$H$65</c:f>
              <c:numCache>
                <c:formatCode>0.0%</c:formatCode>
                <c:ptCount val="5"/>
                <c:pt idx="0">
                  <c:v>0.17299999999999999</c:v>
                </c:pt>
                <c:pt idx="1">
                  <c:v>0.151</c:v>
                </c:pt>
                <c:pt idx="2">
                  <c:v>0.17199999999999999</c:v>
                </c:pt>
                <c:pt idx="3">
                  <c:v>0.14628370999999998</c:v>
                </c:pt>
                <c:pt idx="4">
                  <c:v>8.2529129999999992E-2</c:v>
                </c:pt>
              </c:numCache>
              <c:extLst/>
            </c:numRef>
          </c:val>
          <c:smooth val="0"/>
          <c:extLst/>
        </c:ser>
        <c:ser>
          <c:idx val="1"/>
          <c:order val="1"/>
          <c:tx>
            <c:strRef>
              <c:f>Graf_Inc!$B$66</c:f>
              <c:strCache>
                <c:ptCount val="1"/>
                <c:pt idx="0">
                  <c:v>Urbano</c:v>
                </c:pt>
              </c:strCache>
            </c:strRef>
          </c:tx>
          <c:spPr>
            <a:ln w="28575" cap="rnd">
              <a:solidFill>
                <a:srgbClr val="0000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00FF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5.5837563451776651E-2"/>
                  <c:y val="-5.0890571646712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5380710659898539E-2"/>
                  <c:y val="-4.7497866870264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199661590524541E-2"/>
                  <c:y val="-5.0890571646712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214890016920486E-2"/>
                  <c:y val="-5.0890571646712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0000FF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es-N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Graf_Inc!$C$64:$H$64</c:f>
              <c:numCache>
                <c:formatCode>General</c:formatCode>
                <c:ptCount val="5"/>
                <c:pt idx="0">
                  <c:v>1998</c:v>
                </c:pt>
                <c:pt idx="1">
                  <c:v>2001</c:v>
                </c:pt>
                <c:pt idx="2">
                  <c:v>2005</c:v>
                </c:pt>
                <c:pt idx="3">
                  <c:v>2009</c:v>
                </c:pt>
                <c:pt idx="4">
                  <c:v>2014</c:v>
                </c:pt>
              </c:numCache>
              <c:extLst/>
            </c:numRef>
          </c:cat>
          <c:val>
            <c:numRef>
              <c:f>Graf_Inc!$C$66:$H$66</c:f>
              <c:numCache>
                <c:formatCode>0.0%</c:formatCode>
                <c:ptCount val="5"/>
                <c:pt idx="0">
                  <c:v>7.5999999999999998E-2</c:v>
                </c:pt>
                <c:pt idx="1">
                  <c:v>6.2E-2</c:v>
                </c:pt>
                <c:pt idx="2">
                  <c:v>6.7000000000000004E-2</c:v>
                </c:pt>
                <c:pt idx="3">
                  <c:v>5.6113379999999997E-2</c:v>
                </c:pt>
                <c:pt idx="4">
                  <c:v>2.4243009999999999E-2</c:v>
                </c:pt>
              </c:numCache>
              <c:extLst/>
            </c:numRef>
          </c:val>
          <c:smooth val="0"/>
          <c:extLst/>
        </c:ser>
        <c:ser>
          <c:idx val="2"/>
          <c:order val="2"/>
          <c:tx>
            <c:strRef>
              <c:f>Graf_Inc!$B$67</c:f>
              <c:strCache>
                <c:ptCount val="1"/>
                <c:pt idx="0">
                  <c:v>Rural</c:v>
                </c:pt>
              </c:strCache>
            </c:strRef>
          </c:tx>
          <c:spPr>
            <a:ln w="28575" cap="rnd">
              <a:solidFill>
                <a:srgbClr val="4DD36D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4DD36D"/>
              </a:solidFill>
              <a:ln w="9525">
                <a:solidFill>
                  <a:srgbClr val="4DD36D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1065989847715769E-2"/>
                  <c:y val="-5.428327642315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553299492385787E-2"/>
                  <c:y val="-5.0890571646712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553299492385787E-2"/>
                  <c:y val="-5.4283276423159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060913705583756E-2"/>
                  <c:y val="-8.1424914634739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152284263959515E-2"/>
                  <c:y val="-5.4283276423159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4DD36D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es-N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Graf_Inc!$C$64:$H$64</c:f>
              <c:numCache>
                <c:formatCode>General</c:formatCode>
                <c:ptCount val="5"/>
                <c:pt idx="0">
                  <c:v>1998</c:v>
                </c:pt>
                <c:pt idx="1">
                  <c:v>2001</c:v>
                </c:pt>
                <c:pt idx="2">
                  <c:v>2005</c:v>
                </c:pt>
                <c:pt idx="3">
                  <c:v>2009</c:v>
                </c:pt>
                <c:pt idx="4">
                  <c:v>2014</c:v>
                </c:pt>
              </c:numCache>
              <c:extLst/>
            </c:numRef>
          </c:cat>
          <c:val>
            <c:numRef>
              <c:f>Graf_Inc!$C$67:$H$67</c:f>
              <c:numCache>
                <c:formatCode>0.0%</c:formatCode>
                <c:ptCount val="5"/>
                <c:pt idx="0">
                  <c:v>0.28899999999999998</c:v>
                </c:pt>
                <c:pt idx="1">
                  <c:v>0.27400000000000002</c:v>
                </c:pt>
                <c:pt idx="2">
                  <c:v>0.30499999999999999</c:v>
                </c:pt>
                <c:pt idx="3">
                  <c:v>0.26773425000000001</c:v>
                </c:pt>
                <c:pt idx="4">
                  <c:v>0.16329955999999998</c:v>
                </c:pt>
              </c:numCache>
              <c:extLst/>
            </c:numRef>
          </c: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970048"/>
        <c:axId val="35849344"/>
      </c:lineChart>
      <c:catAx>
        <c:axId val="35970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es-NI"/>
          </a:p>
        </c:txPr>
        <c:crossAx val="35849344"/>
        <c:crosses val="autoZero"/>
        <c:auto val="1"/>
        <c:lblAlgn val="ctr"/>
        <c:lblOffset val="100"/>
        <c:noMultiLvlLbl val="0"/>
      </c:catAx>
      <c:valAx>
        <c:axId val="35849344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lt1">
                <a:shade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es-NI"/>
          </a:p>
        </c:txPr>
        <c:crossAx val="35970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429266635788176"/>
          <c:y val="0.91499253249696089"/>
          <c:w val="0.38486350373715977"/>
          <c:h val="7.04357568643500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es-NI"/>
        </a:p>
      </c:txPr>
    </c:legend>
    <c:plotVisOnly val="1"/>
    <c:dispBlanksAs val="gap"/>
    <c:showDLblsOverMax val="0"/>
  </c:chart>
  <c:spPr>
    <a:solidFill>
      <a:schemeClr val="bg1"/>
    </a:solidFill>
    <a:ln w="9525" cap="rnd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Book Antiqua" panose="02040602050305030304" pitchFamily="18" charset="0"/>
        </a:defRPr>
      </a:pPr>
      <a:endParaRPr lang="es-NI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72F2FD-ACAC-49F2-BB1B-F0AA49F08F14}" type="doc">
      <dgm:prSet loTypeId="urn:microsoft.com/office/officeart/2005/8/layout/hList1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s-NI"/>
        </a:p>
      </dgm:t>
    </dgm:pt>
    <dgm:pt modelId="{D510C0A9-3A70-49F6-A432-0B2BCAE471BC}">
      <dgm:prSet phldrT="[Texto]" custT="1"/>
      <dgm:spPr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8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</a:gradFill>
      </dgm:spPr>
      <dgm:t>
        <a:bodyPr/>
        <a:lstStyle/>
        <a:p>
          <a:r>
            <a:rPr lang="es-ES_tradnl" sz="2400" b="1" u="none" dirty="0" smtClean="0">
              <a:solidFill>
                <a:schemeClr val="tx1"/>
              </a:solidFill>
              <a:latin typeface="Book Antiqua" panose="02040602050305030304" pitchFamily="18" charset="0"/>
            </a:rPr>
            <a:t>Diseño y tamaño de muestra</a:t>
          </a:r>
          <a:endParaRPr lang="es-NI" sz="2400" u="none" dirty="0">
            <a:solidFill>
              <a:schemeClr val="tx1"/>
            </a:solidFill>
          </a:endParaRPr>
        </a:p>
      </dgm:t>
    </dgm:pt>
    <dgm:pt modelId="{FD23046D-048D-4A5C-8677-3950D34A4405}" type="parTrans" cxnId="{C71F4F39-39E9-447A-8D6B-C6B05DE9C805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B58932BD-3AD7-4D42-83D1-81F3A79D0942}" type="sibTrans" cxnId="{C71F4F39-39E9-447A-8D6B-C6B05DE9C805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F1625975-5E67-4CAA-9C80-37E03E2E6047}">
      <dgm:prSet phldrT="[Texto]"/>
      <dgm:spPr/>
      <dgm:t>
        <a:bodyPr/>
        <a:lstStyle/>
        <a:p>
          <a:r>
            <a:rPr lang="es-ES_tradnl" dirty="0" smtClean="0">
              <a:solidFill>
                <a:schemeClr val="tx1"/>
              </a:solidFill>
              <a:latin typeface="Book Antiqua" panose="02040602050305030304" pitchFamily="18" charset="0"/>
            </a:rPr>
            <a:t>Muestra probabilística de áreas, estratificada y bietápica con tamaño de 7,570 viviendas</a:t>
          </a:r>
          <a:endParaRPr lang="es-NI" dirty="0">
            <a:solidFill>
              <a:schemeClr val="tx1"/>
            </a:solidFill>
          </a:endParaRPr>
        </a:p>
      </dgm:t>
    </dgm:pt>
    <dgm:pt modelId="{00DDC501-7324-4D3F-A159-F2BB1315303F}" type="parTrans" cxnId="{41D2717B-FE85-46AB-BFDA-0D6155284619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9956CECC-B006-4744-B9D2-EA9F69947DCC}" type="sibTrans" cxnId="{41D2717B-FE85-46AB-BFDA-0D6155284619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9C1EAF89-3CC6-4DFD-B3D1-BD56EE447A80}">
      <dgm:prSet phldrT="[Texto]"/>
      <dgm:spPr/>
      <dgm:t>
        <a:bodyPr/>
        <a:lstStyle/>
        <a:p>
          <a:r>
            <a:rPr lang="es-ES_tradnl" dirty="0" smtClean="0">
              <a:solidFill>
                <a:schemeClr val="tx1"/>
              </a:solidFill>
              <a:latin typeface="Book Antiqua" panose="02040602050305030304" pitchFamily="18" charset="0"/>
            </a:rPr>
            <a:t>Variable de diseño fue la </a:t>
          </a:r>
          <a:r>
            <a:rPr lang="es-NI" dirty="0" smtClean="0">
              <a:solidFill>
                <a:schemeClr val="tx1"/>
              </a:solidFill>
              <a:latin typeface="Book Antiqua" panose="02040602050305030304" pitchFamily="18" charset="0"/>
            </a:rPr>
            <a:t>tasa de pobreza extrema, según EMNV 2009</a:t>
          </a:r>
          <a:endParaRPr lang="es-NI" dirty="0">
            <a:solidFill>
              <a:schemeClr val="tx1"/>
            </a:solidFill>
          </a:endParaRPr>
        </a:p>
      </dgm:t>
    </dgm:pt>
    <dgm:pt modelId="{A97336C3-D3A0-4096-8D96-8753E883982D}" type="parTrans" cxnId="{8C7ACD15-DBD0-4ACD-8FE2-0CC901750C7B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67031CE2-CFF7-46AA-A5ED-B7E8C42C28BF}" type="sibTrans" cxnId="{8C7ACD15-DBD0-4ACD-8FE2-0CC901750C7B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3B2E0DE5-E800-4468-8843-D72DA95F4DC1}">
      <dgm:prSet phldrT="[Texto]" custT="1"/>
      <dgm:spPr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2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0">
              <a:srgbClr val="92D050"/>
            </a:gs>
            <a:gs pos="2500">
              <a:schemeClr val="accent6">
                <a:lumMod val="60000"/>
                <a:lumOff val="40000"/>
              </a:schemeClr>
            </a:gs>
            <a:gs pos="3000">
              <a:srgbClr val="92D050"/>
            </a:gs>
          </a:gsLst>
        </a:gradFill>
      </dgm:spPr>
      <dgm:t>
        <a:bodyPr/>
        <a:lstStyle/>
        <a:p>
          <a:r>
            <a:rPr lang="es-NI" sz="2400" b="1" u="none" dirty="0" smtClean="0">
              <a:solidFill>
                <a:schemeClr val="tx1"/>
              </a:solidFill>
              <a:latin typeface="Book Antiqua" panose="02040602050305030304" pitchFamily="18" charset="0"/>
            </a:rPr>
            <a:t>Niveles de inferencia</a:t>
          </a:r>
          <a:endParaRPr lang="es-NI" sz="2400" u="none" dirty="0">
            <a:solidFill>
              <a:schemeClr val="tx1"/>
            </a:solidFill>
          </a:endParaRPr>
        </a:p>
      </dgm:t>
    </dgm:pt>
    <dgm:pt modelId="{EFE371A9-3898-48CE-B813-1A13C3FD2DD6}" type="parTrans" cxnId="{3BC6B1B6-3507-496F-BDD8-D7DC929A3E96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9DF27926-88D3-461F-A944-9121C17F5A1C}" type="sibTrans" cxnId="{3BC6B1B6-3507-496F-BDD8-D7DC929A3E96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AE91FE0C-12BA-4DB6-AF51-4BF5CCD3AB49}">
      <dgm:prSet phldrT="[Texto]"/>
      <dgm:spPr>
        <a:solidFill>
          <a:srgbClr val="E5FFFF"/>
        </a:solidFill>
      </dgm:spPr>
      <dgm:t>
        <a:bodyPr/>
        <a:lstStyle/>
        <a:p>
          <a:pPr algn="just"/>
          <a:r>
            <a:rPr lang="es-NI" dirty="0" smtClean="0">
              <a:latin typeface="Book Antiqua" panose="02040602050305030304" pitchFamily="18" charset="0"/>
            </a:rPr>
            <a:t>P</a:t>
          </a:r>
          <a:r>
            <a:rPr lang="es-ES_tradnl" dirty="0" smtClean="0">
              <a:latin typeface="Book Antiqua" panose="02040602050305030304" pitchFamily="18" charset="0"/>
            </a:rPr>
            <a:t>ermite obtener estimaciones a nivel nacional.</a:t>
          </a:r>
          <a:endParaRPr lang="es-NI" dirty="0">
            <a:solidFill>
              <a:schemeClr val="tx1"/>
            </a:solidFill>
          </a:endParaRPr>
        </a:p>
      </dgm:t>
    </dgm:pt>
    <dgm:pt modelId="{DD726218-68A9-4C15-B58A-167E9E8678B4}" type="parTrans" cxnId="{FA7C9900-E0B9-459B-8FC9-AD327D638B82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F0F82B31-AB0B-4553-A5DD-2130C82DF148}" type="sibTrans" cxnId="{FA7C9900-E0B9-459B-8FC9-AD327D638B82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18771883-5E08-46E8-986B-20E2A5E5C5BC}">
      <dgm:prSet phldrT="[Texto]"/>
      <dgm:spPr>
        <a:solidFill>
          <a:srgbClr val="E5FFFF"/>
        </a:solidFill>
      </dgm:spPr>
      <dgm:t>
        <a:bodyPr/>
        <a:lstStyle/>
        <a:p>
          <a:pPr algn="just"/>
          <a:r>
            <a:rPr lang="es-ES_tradnl" dirty="0" smtClean="0">
              <a:latin typeface="Book Antiqua" panose="02040602050305030304" pitchFamily="18" charset="0"/>
            </a:rPr>
            <a:t>Ámbito urbano-rural.</a:t>
          </a:r>
          <a:endParaRPr lang="es-NI" dirty="0">
            <a:solidFill>
              <a:schemeClr val="tx1"/>
            </a:solidFill>
          </a:endParaRPr>
        </a:p>
      </dgm:t>
    </dgm:pt>
    <dgm:pt modelId="{71BEDBC7-60CD-48D9-BD07-DBD936F7437A}" type="parTrans" cxnId="{0E578141-3316-4E1B-B97A-2DCCC3F6A8EB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563E65DA-D078-49C2-90E4-170FD5374CD6}" type="sibTrans" cxnId="{0E578141-3316-4E1B-B97A-2DCCC3F6A8EB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B96AE3D8-925B-4D2A-96CA-8766460792B9}">
      <dgm:prSet phldrT="[Texto]"/>
      <dgm:spPr>
        <a:solidFill>
          <a:srgbClr val="E5FFFF"/>
        </a:solidFill>
      </dgm:spPr>
      <dgm:t>
        <a:bodyPr/>
        <a:lstStyle/>
        <a:p>
          <a:pPr algn="just"/>
          <a:r>
            <a:rPr lang="es-ES_tradnl" dirty="0" smtClean="0">
              <a:latin typeface="Book Antiqua" panose="02040602050305030304" pitchFamily="18" charset="0"/>
            </a:rPr>
            <a:t>Dominios: Managua, Pacífico, Central y Costa Caribe</a:t>
          </a:r>
          <a:endParaRPr lang="es-NI" dirty="0">
            <a:solidFill>
              <a:schemeClr val="tx1"/>
            </a:solidFill>
          </a:endParaRPr>
        </a:p>
      </dgm:t>
    </dgm:pt>
    <dgm:pt modelId="{48D33A04-BEE0-4F19-A60C-A9F8C7734A28}" type="parTrans" cxnId="{9E284F72-2E11-4A31-B8D7-6DB3F916E396}">
      <dgm:prSet/>
      <dgm:spPr/>
      <dgm:t>
        <a:bodyPr/>
        <a:lstStyle/>
        <a:p>
          <a:endParaRPr lang="es-NI"/>
        </a:p>
      </dgm:t>
    </dgm:pt>
    <dgm:pt modelId="{F03361B1-72F7-49F5-A144-F6093CE3E74F}" type="sibTrans" cxnId="{9E284F72-2E11-4A31-B8D7-6DB3F916E396}">
      <dgm:prSet/>
      <dgm:spPr/>
      <dgm:t>
        <a:bodyPr/>
        <a:lstStyle/>
        <a:p>
          <a:endParaRPr lang="es-NI"/>
        </a:p>
      </dgm:t>
    </dgm:pt>
    <dgm:pt modelId="{88E62DE9-137C-4211-A148-E49C8E3E167C}">
      <dgm:prSet phldrT="[Texto]"/>
      <dgm:spPr/>
      <dgm:t>
        <a:bodyPr/>
        <a:lstStyle/>
        <a:p>
          <a:endParaRPr lang="es-NI" dirty="0">
            <a:solidFill>
              <a:schemeClr val="tx1"/>
            </a:solidFill>
          </a:endParaRPr>
        </a:p>
      </dgm:t>
    </dgm:pt>
    <dgm:pt modelId="{A7D93942-4F64-42F4-A86A-D31F38AAD839}" type="parTrans" cxnId="{DE023E2B-38D4-47C1-90A9-B16EC49D6728}">
      <dgm:prSet/>
      <dgm:spPr/>
      <dgm:t>
        <a:bodyPr/>
        <a:lstStyle/>
        <a:p>
          <a:endParaRPr lang="es-NI"/>
        </a:p>
      </dgm:t>
    </dgm:pt>
    <dgm:pt modelId="{8F99A3DC-F51E-4435-9F53-D8DE89D2A3E7}" type="sibTrans" cxnId="{DE023E2B-38D4-47C1-90A9-B16EC49D6728}">
      <dgm:prSet/>
      <dgm:spPr/>
      <dgm:t>
        <a:bodyPr/>
        <a:lstStyle/>
        <a:p>
          <a:endParaRPr lang="es-NI"/>
        </a:p>
      </dgm:t>
    </dgm:pt>
    <dgm:pt modelId="{7DD70909-D433-4B7F-A134-AA397ADED703}" type="pres">
      <dgm:prSet presAssocID="{C772F2FD-ACAC-49F2-BB1B-F0AA49F08F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CB309EB8-47D4-46AB-9FA2-458C84453F53}" type="pres">
      <dgm:prSet presAssocID="{D510C0A9-3A70-49F6-A432-0B2BCAE471BC}" presName="composite" presStyleCnt="0"/>
      <dgm:spPr/>
    </dgm:pt>
    <dgm:pt modelId="{68A89114-D709-4248-8A91-CF5144A4264A}" type="pres">
      <dgm:prSet presAssocID="{D510C0A9-3A70-49F6-A432-0B2BCAE471B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B3FC1D63-F6A3-4CBB-B688-6FED33D9D1B7}" type="pres">
      <dgm:prSet presAssocID="{D510C0A9-3A70-49F6-A432-0B2BCAE471BC}" presName="desTx" presStyleLbl="alignAccFollowNode1" presStyleIdx="0" presStyleCnt="2" custLinFactNeighborX="-2376" custLinFactNeighborY="-1541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FA804223-5FCE-492F-9C29-9BB790226778}" type="pres">
      <dgm:prSet presAssocID="{B58932BD-3AD7-4D42-83D1-81F3A79D0942}" presName="space" presStyleCnt="0"/>
      <dgm:spPr/>
    </dgm:pt>
    <dgm:pt modelId="{548D92A1-268D-49B5-936C-BA51B374A39A}" type="pres">
      <dgm:prSet presAssocID="{3B2E0DE5-E800-4468-8843-D72DA95F4DC1}" presName="composite" presStyleCnt="0"/>
      <dgm:spPr/>
    </dgm:pt>
    <dgm:pt modelId="{C1E164B6-0958-49F4-B6C6-7518D6CF8C1B}" type="pres">
      <dgm:prSet presAssocID="{3B2E0DE5-E800-4468-8843-D72DA95F4DC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9E3118F0-8820-4E3D-BF24-0C631564FEB8}" type="pres">
      <dgm:prSet presAssocID="{3B2E0DE5-E800-4468-8843-D72DA95F4DC1}" presName="desTx" presStyleLbl="alignAccFollowNode1" presStyleIdx="1" presStyleCnt="2" custLinFactNeighborX="1374" custLinFactNeighborY="-610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41D2717B-FE85-46AB-BFDA-0D6155284619}" srcId="{D510C0A9-3A70-49F6-A432-0B2BCAE471BC}" destId="{F1625975-5E67-4CAA-9C80-37E03E2E6047}" srcOrd="1" destOrd="0" parTransId="{00DDC501-7324-4D3F-A159-F2BB1315303F}" sibTransId="{9956CECC-B006-4744-B9D2-EA9F69947DCC}"/>
    <dgm:cxn modelId="{55191D05-3884-47F0-9D4E-6B6FAC14E3BD}" type="presOf" srcId="{9C1EAF89-3CC6-4DFD-B3D1-BD56EE447A80}" destId="{B3FC1D63-F6A3-4CBB-B688-6FED33D9D1B7}" srcOrd="0" destOrd="2" presId="urn:microsoft.com/office/officeart/2005/8/layout/hList1"/>
    <dgm:cxn modelId="{E9A5EA57-2320-4333-BC43-72F75C64C19B}" type="presOf" srcId="{C772F2FD-ACAC-49F2-BB1B-F0AA49F08F14}" destId="{7DD70909-D433-4B7F-A134-AA397ADED703}" srcOrd="0" destOrd="0" presId="urn:microsoft.com/office/officeart/2005/8/layout/hList1"/>
    <dgm:cxn modelId="{E20B31B2-6C6D-4020-91B6-8D19F3355434}" type="presOf" srcId="{88E62DE9-137C-4211-A148-E49C8E3E167C}" destId="{B3FC1D63-F6A3-4CBB-B688-6FED33D9D1B7}" srcOrd="0" destOrd="0" presId="urn:microsoft.com/office/officeart/2005/8/layout/hList1"/>
    <dgm:cxn modelId="{09B26B0C-2F70-48F8-9B8A-424E16347F12}" type="presOf" srcId="{D510C0A9-3A70-49F6-A432-0B2BCAE471BC}" destId="{68A89114-D709-4248-8A91-CF5144A4264A}" srcOrd="0" destOrd="0" presId="urn:microsoft.com/office/officeart/2005/8/layout/hList1"/>
    <dgm:cxn modelId="{30162B77-E403-443E-865C-3C7CC22B3721}" type="presOf" srcId="{AE91FE0C-12BA-4DB6-AF51-4BF5CCD3AB49}" destId="{9E3118F0-8820-4E3D-BF24-0C631564FEB8}" srcOrd="0" destOrd="0" presId="urn:microsoft.com/office/officeart/2005/8/layout/hList1"/>
    <dgm:cxn modelId="{6CC313A3-E828-4117-9A81-007E0442CF7E}" type="presOf" srcId="{B96AE3D8-925B-4D2A-96CA-8766460792B9}" destId="{9E3118F0-8820-4E3D-BF24-0C631564FEB8}" srcOrd="0" destOrd="2" presId="urn:microsoft.com/office/officeart/2005/8/layout/hList1"/>
    <dgm:cxn modelId="{8C7ACD15-DBD0-4ACD-8FE2-0CC901750C7B}" srcId="{D510C0A9-3A70-49F6-A432-0B2BCAE471BC}" destId="{9C1EAF89-3CC6-4DFD-B3D1-BD56EE447A80}" srcOrd="2" destOrd="0" parTransId="{A97336C3-D3A0-4096-8D96-8753E883982D}" sibTransId="{67031CE2-CFF7-46AA-A5ED-B7E8C42C28BF}"/>
    <dgm:cxn modelId="{5984DA96-828A-413A-A0C2-9E6B5F75C50A}" type="presOf" srcId="{18771883-5E08-46E8-986B-20E2A5E5C5BC}" destId="{9E3118F0-8820-4E3D-BF24-0C631564FEB8}" srcOrd="0" destOrd="1" presId="urn:microsoft.com/office/officeart/2005/8/layout/hList1"/>
    <dgm:cxn modelId="{3BC6B1B6-3507-496F-BDD8-D7DC929A3E96}" srcId="{C772F2FD-ACAC-49F2-BB1B-F0AA49F08F14}" destId="{3B2E0DE5-E800-4468-8843-D72DA95F4DC1}" srcOrd="1" destOrd="0" parTransId="{EFE371A9-3898-48CE-B813-1A13C3FD2DD6}" sibTransId="{9DF27926-88D3-461F-A944-9121C17F5A1C}"/>
    <dgm:cxn modelId="{593289F2-EE61-43EE-BFF9-34EC0E563A5C}" type="presOf" srcId="{F1625975-5E67-4CAA-9C80-37E03E2E6047}" destId="{B3FC1D63-F6A3-4CBB-B688-6FED33D9D1B7}" srcOrd="0" destOrd="1" presId="urn:microsoft.com/office/officeart/2005/8/layout/hList1"/>
    <dgm:cxn modelId="{9E284F72-2E11-4A31-B8D7-6DB3F916E396}" srcId="{3B2E0DE5-E800-4468-8843-D72DA95F4DC1}" destId="{B96AE3D8-925B-4D2A-96CA-8766460792B9}" srcOrd="2" destOrd="0" parTransId="{48D33A04-BEE0-4F19-A60C-A9F8C7734A28}" sibTransId="{F03361B1-72F7-49F5-A144-F6093CE3E74F}"/>
    <dgm:cxn modelId="{0E578141-3316-4E1B-B97A-2DCCC3F6A8EB}" srcId="{3B2E0DE5-E800-4468-8843-D72DA95F4DC1}" destId="{18771883-5E08-46E8-986B-20E2A5E5C5BC}" srcOrd="1" destOrd="0" parTransId="{71BEDBC7-60CD-48D9-BD07-DBD936F7437A}" sibTransId="{563E65DA-D078-49C2-90E4-170FD5374CD6}"/>
    <dgm:cxn modelId="{FECA94CC-8862-4525-8584-ABD14C7D1763}" type="presOf" srcId="{3B2E0DE5-E800-4468-8843-D72DA95F4DC1}" destId="{C1E164B6-0958-49F4-B6C6-7518D6CF8C1B}" srcOrd="0" destOrd="0" presId="urn:microsoft.com/office/officeart/2005/8/layout/hList1"/>
    <dgm:cxn modelId="{DE023E2B-38D4-47C1-90A9-B16EC49D6728}" srcId="{D510C0A9-3A70-49F6-A432-0B2BCAE471BC}" destId="{88E62DE9-137C-4211-A148-E49C8E3E167C}" srcOrd="0" destOrd="0" parTransId="{A7D93942-4F64-42F4-A86A-D31F38AAD839}" sibTransId="{8F99A3DC-F51E-4435-9F53-D8DE89D2A3E7}"/>
    <dgm:cxn modelId="{C71F4F39-39E9-447A-8D6B-C6B05DE9C805}" srcId="{C772F2FD-ACAC-49F2-BB1B-F0AA49F08F14}" destId="{D510C0A9-3A70-49F6-A432-0B2BCAE471BC}" srcOrd="0" destOrd="0" parTransId="{FD23046D-048D-4A5C-8677-3950D34A4405}" sibTransId="{B58932BD-3AD7-4D42-83D1-81F3A79D0942}"/>
    <dgm:cxn modelId="{FA7C9900-E0B9-459B-8FC9-AD327D638B82}" srcId="{3B2E0DE5-E800-4468-8843-D72DA95F4DC1}" destId="{AE91FE0C-12BA-4DB6-AF51-4BF5CCD3AB49}" srcOrd="0" destOrd="0" parTransId="{DD726218-68A9-4C15-B58A-167E9E8678B4}" sibTransId="{F0F82B31-AB0B-4553-A5DD-2130C82DF148}"/>
    <dgm:cxn modelId="{09E9D63E-A6BE-4A48-B5BA-B82835C87B48}" type="presParOf" srcId="{7DD70909-D433-4B7F-A134-AA397ADED703}" destId="{CB309EB8-47D4-46AB-9FA2-458C84453F53}" srcOrd="0" destOrd="0" presId="urn:microsoft.com/office/officeart/2005/8/layout/hList1"/>
    <dgm:cxn modelId="{BBFE26F4-508C-4E7E-B72C-7A5313C232E6}" type="presParOf" srcId="{CB309EB8-47D4-46AB-9FA2-458C84453F53}" destId="{68A89114-D709-4248-8A91-CF5144A4264A}" srcOrd="0" destOrd="0" presId="urn:microsoft.com/office/officeart/2005/8/layout/hList1"/>
    <dgm:cxn modelId="{8C6D3D01-09E7-4916-B019-33FBE3240C0D}" type="presParOf" srcId="{CB309EB8-47D4-46AB-9FA2-458C84453F53}" destId="{B3FC1D63-F6A3-4CBB-B688-6FED33D9D1B7}" srcOrd="1" destOrd="0" presId="urn:microsoft.com/office/officeart/2005/8/layout/hList1"/>
    <dgm:cxn modelId="{B5C1931C-C8D2-4E33-A4B9-AE6B707F27F4}" type="presParOf" srcId="{7DD70909-D433-4B7F-A134-AA397ADED703}" destId="{FA804223-5FCE-492F-9C29-9BB790226778}" srcOrd="1" destOrd="0" presId="urn:microsoft.com/office/officeart/2005/8/layout/hList1"/>
    <dgm:cxn modelId="{6C8BC579-D5E6-4ADF-8EAB-EFB10CE8F86F}" type="presParOf" srcId="{7DD70909-D433-4B7F-A134-AA397ADED703}" destId="{548D92A1-268D-49B5-936C-BA51B374A39A}" srcOrd="2" destOrd="0" presId="urn:microsoft.com/office/officeart/2005/8/layout/hList1"/>
    <dgm:cxn modelId="{79851380-8883-4D8C-81E2-DDFD153B9897}" type="presParOf" srcId="{548D92A1-268D-49B5-936C-BA51B374A39A}" destId="{C1E164B6-0958-49F4-B6C6-7518D6CF8C1B}" srcOrd="0" destOrd="0" presId="urn:microsoft.com/office/officeart/2005/8/layout/hList1"/>
    <dgm:cxn modelId="{B8E15758-BFC0-466C-B9C6-389129B80BB1}" type="presParOf" srcId="{548D92A1-268D-49B5-936C-BA51B374A39A}" destId="{9E3118F0-8820-4E3D-BF24-0C631564FEB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AF65BB-EE7D-46AE-A7BE-139854047863}" type="doc">
      <dgm:prSet loTypeId="urn:microsoft.com/office/officeart/2005/8/layout/hierarchy3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s-NI"/>
        </a:p>
      </dgm:t>
    </dgm:pt>
    <dgm:pt modelId="{0891DC5F-2AE1-431F-964C-1B55F0531F21}">
      <dgm:prSet phldrT="[Texto]" custT="1"/>
      <dgm:spPr>
        <a:gradFill rotWithShape="0">
          <a:gsLst>
            <a:gs pos="0">
              <a:srgbClr val="005BE2"/>
            </a:gs>
            <a:gs pos="0">
              <a:srgbClr val="FF794F"/>
            </a:gs>
            <a:gs pos="84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</a:gradFill>
      </dgm:spPr>
      <dgm:t>
        <a:bodyPr/>
        <a:lstStyle/>
        <a:p>
          <a:r>
            <a:rPr lang="es-NI" sz="2400" b="1" dirty="0" smtClean="0">
              <a:solidFill>
                <a:schemeClr val="tx1"/>
              </a:solidFill>
              <a:latin typeface="Book Antiqua" panose="02040602050305030304" pitchFamily="18" charset="0"/>
            </a:rPr>
            <a:t>Alimentos</a:t>
          </a:r>
          <a:endParaRPr lang="es-NI" sz="2400" b="1" dirty="0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D4034D45-A38A-48E1-8808-F9FE70D202B4}" type="parTrans" cxnId="{C0627763-FAEC-4EBD-85F8-56D008BE9A93}">
      <dgm:prSet/>
      <dgm:spPr/>
      <dgm:t>
        <a:bodyPr/>
        <a:lstStyle/>
        <a:p>
          <a:endParaRPr lang="es-NI">
            <a:latin typeface="Book Antiqua" panose="02040602050305030304" pitchFamily="18" charset="0"/>
          </a:endParaRPr>
        </a:p>
      </dgm:t>
    </dgm:pt>
    <dgm:pt modelId="{CBD4EF88-4375-4733-AB3E-2394DD7B833B}" type="sibTrans" cxnId="{C0627763-FAEC-4EBD-85F8-56D008BE9A93}">
      <dgm:prSet/>
      <dgm:spPr/>
      <dgm:t>
        <a:bodyPr/>
        <a:lstStyle/>
        <a:p>
          <a:endParaRPr lang="es-NI">
            <a:latin typeface="Book Antiqua" panose="02040602050305030304" pitchFamily="18" charset="0"/>
          </a:endParaRPr>
        </a:p>
      </dgm:t>
    </dgm:pt>
    <dgm:pt modelId="{415D9A01-752F-4316-A6AA-8B91DFB033A9}">
      <dgm:prSet phldrT="[Texto]" custT="1"/>
      <dgm:spPr/>
      <dgm:t>
        <a:bodyPr/>
        <a:lstStyle/>
        <a:p>
          <a:pPr algn="just"/>
          <a:r>
            <a:rPr lang="es-ES_tradnl" sz="1600" dirty="0" smtClean="0">
              <a:latin typeface="Book Antiqua" panose="02040602050305030304" pitchFamily="18" charset="0"/>
            </a:rPr>
            <a:t>Alimentos comprados y consumidos por los miembros del hogar</a:t>
          </a:r>
          <a:endParaRPr lang="es-NI" sz="1600" dirty="0">
            <a:latin typeface="Book Antiqua" panose="02040602050305030304" pitchFamily="18" charset="0"/>
          </a:endParaRPr>
        </a:p>
      </dgm:t>
    </dgm:pt>
    <dgm:pt modelId="{3A96A57D-8EF5-4D56-BC50-DB02501729BA}" type="parTrans" cxnId="{218A96AC-C45F-4260-BF84-D28030A2C646}">
      <dgm:prSet/>
      <dgm:spPr/>
      <dgm:t>
        <a:bodyPr/>
        <a:lstStyle/>
        <a:p>
          <a:endParaRPr lang="es-NI">
            <a:latin typeface="Book Antiqua" panose="02040602050305030304" pitchFamily="18" charset="0"/>
          </a:endParaRPr>
        </a:p>
      </dgm:t>
    </dgm:pt>
    <dgm:pt modelId="{5F7C372D-041A-4961-AF3B-133F0FAA200D}" type="sibTrans" cxnId="{218A96AC-C45F-4260-BF84-D28030A2C646}">
      <dgm:prSet/>
      <dgm:spPr/>
      <dgm:t>
        <a:bodyPr/>
        <a:lstStyle/>
        <a:p>
          <a:endParaRPr lang="es-NI">
            <a:latin typeface="Book Antiqua" panose="02040602050305030304" pitchFamily="18" charset="0"/>
          </a:endParaRPr>
        </a:p>
      </dgm:t>
    </dgm:pt>
    <dgm:pt modelId="{04993B9E-A254-4DBC-AD3B-E540AEFEFB43}">
      <dgm:prSet phldrT="[Texto]" custT="1"/>
      <dgm:spPr/>
      <dgm:t>
        <a:bodyPr/>
        <a:lstStyle/>
        <a:p>
          <a:pPr algn="just"/>
          <a:r>
            <a:rPr lang="es-ES_tradnl" sz="1600" dirty="0" smtClean="0">
              <a:latin typeface="Book Antiqua" panose="02040602050305030304" pitchFamily="18" charset="0"/>
            </a:rPr>
            <a:t>Alimentos obtenidos de otra fuente que no sea el hogar mismo</a:t>
          </a:r>
          <a:endParaRPr lang="es-NI" sz="1600" dirty="0">
            <a:latin typeface="Book Antiqua" panose="02040602050305030304" pitchFamily="18" charset="0"/>
          </a:endParaRPr>
        </a:p>
      </dgm:t>
    </dgm:pt>
    <dgm:pt modelId="{F4779E4A-C9FE-4119-9AD8-8260168D49AA}" type="parTrans" cxnId="{CB72EFCC-D003-4A61-942E-8FC682685CB9}">
      <dgm:prSet/>
      <dgm:spPr/>
      <dgm:t>
        <a:bodyPr/>
        <a:lstStyle/>
        <a:p>
          <a:endParaRPr lang="es-NI">
            <a:latin typeface="Book Antiqua" panose="02040602050305030304" pitchFamily="18" charset="0"/>
          </a:endParaRPr>
        </a:p>
      </dgm:t>
    </dgm:pt>
    <dgm:pt modelId="{ECB0B3F4-C209-4304-AD26-6AE522C703DC}" type="sibTrans" cxnId="{CB72EFCC-D003-4A61-942E-8FC682685CB9}">
      <dgm:prSet/>
      <dgm:spPr/>
      <dgm:t>
        <a:bodyPr/>
        <a:lstStyle/>
        <a:p>
          <a:endParaRPr lang="es-NI">
            <a:latin typeface="Book Antiqua" panose="02040602050305030304" pitchFamily="18" charset="0"/>
          </a:endParaRPr>
        </a:p>
      </dgm:t>
    </dgm:pt>
    <dgm:pt modelId="{85651C31-4EB2-4C4E-8361-A931A2E9A029}">
      <dgm:prSet phldrT="[Texto]" custT="1"/>
      <dgm:spPr>
        <a:gradFill rotWithShape="0">
          <a:gsLst>
            <a:gs pos="0">
              <a:srgbClr val="005BE2"/>
            </a:gs>
            <a:gs pos="62000">
              <a:srgbClr val="84B4F4"/>
            </a:gs>
            <a:gs pos="85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</a:gradFill>
      </dgm:spPr>
      <dgm:t>
        <a:bodyPr/>
        <a:lstStyle/>
        <a:p>
          <a:r>
            <a:rPr lang="es-NI" sz="2400" b="1" dirty="0" smtClean="0">
              <a:solidFill>
                <a:schemeClr val="tx1"/>
              </a:solidFill>
              <a:latin typeface="Book Antiqua" panose="02040602050305030304" pitchFamily="18" charset="0"/>
            </a:rPr>
            <a:t>No alimentos</a:t>
          </a:r>
          <a:endParaRPr lang="es-NI" sz="2400" b="1" dirty="0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A6FB83AF-56A3-4906-828F-98B830CE536A}" type="parTrans" cxnId="{7510B93D-B16B-4B41-A3F8-B18A6F47C37E}">
      <dgm:prSet/>
      <dgm:spPr/>
      <dgm:t>
        <a:bodyPr/>
        <a:lstStyle/>
        <a:p>
          <a:endParaRPr lang="es-NI">
            <a:latin typeface="Book Antiqua" panose="02040602050305030304" pitchFamily="18" charset="0"/>
          </a:endParaRPr>
        </a:p>
      </dgm:t>
    </dgm:pt>
    <dgm:pt modelId="{680876AD-D581-4ACE-997A-F8B06EBCE842}" type="sibTrans" cxnId="{7510B93D-B16B-4B41-A3F8-B18A6F47C37E}">
      <dgm:prSet/>
      <dgm:spPr/>
      <dgm:t>
        <a:bodyPr/>
        <a:lstStyle/>
        <a:p>
          <a:endParaRPr lang="es-NI">
            <a:latin typeface="Book Antiqua" panose="02040602050305030304" pitchFamily="18" charset="0"/>
          </a:endParaRPr>
        </a:p>
      </dgm:t>
    </dgm:pt>
    <dgm:pt modelId="{5C0DB714-3945-4B93-8551-7656B4CA448D}">
      <dgm:prSet phldrT="[Texto]" custT="1"/>
      <dgm:spPr/>
      <dgm:t>
        <a:bodyPr/>
        <a:lstStyle/>
        <a:p>
          <a:r>
            <a:rPr lang="es-NI" sz="1600" dirty="0" smtClean="0">
              <a:latin typeface="Book Antiqua" panose="02040602050305030304" pitchFamily="18" charset="0"/>
            </a:rPr>
            <a:t>Vivienda</a:t>
          </a:r>
          <a:endParaRPr lang="es-NI" sz="1600" dirty="0">
            <a:latin typeface="Book Antiqua" panose="02040602050305030304" pitchFamily="18" charset="0"/>
          </a:endParaRPr>
        </a:p>
      </dgm:t>
    </dgm:pt>
    <dgm:pt modelId="{7D1D5386-FF10-4DAC-AD12-29B9B2D887EF}" type="parTrans" cxnId="{2C9C5314-7F6F-4B44-B724-C43DF0E558D8}">
      <dgm:prSet/>
      <dgm:spPr/>
      <dgm:t>
        <a:bodyPr/>
        <a:lstStyle/>
        <a:p>
          <a:endParaRPr lang="es-NI">
            <a:latin typeface="Book Antiqua" panose="02040602050305030304" pitchFamily="18" charset="0"/>
          </a:endParaRPr>
        </a:p>
      </dgm:t>
    </dgm:pt>
    <dgm:pt modelId="{D7F2BFE3-603B-453F-974B-7B29BD976624}" type="sibTrans" cxnId="{2C9C5314-7F6F-4B44-B724-C43DF0E558D8}">
      <dgm:prSet/>
      <dgm:spPr/>
      <dgm:t>
        <a:bodyPr/>
        <a:lstStyle/>
        <a:p>
          <a:endParaRPr lang="es-NI">
            <a:latin typeface="Book Antiqua" panose="02040602050305030304" pitchFamily="18" charset="0"/>
          </a:endParaRPr>
        </a:p>
      </dgm:t>
    </dgm:pt>
    <dgm:pt modelId="{11D5F491-751F-4C45-B4E9-548833A8B82F}">
      <dgm:prSet phldrT="[Texto]" custT="1"/>
      <dgm:spPr/>
      <dgm:t>
        <a:bodyPr/>
        <a:lstStyle/>
        <a:p>
          <a:r>
            <a:rPr lang="es-NI" sz="1600" dirty="0" smtClean="0">
              <a:latin typeface="Book Antiqua" panose="02040602050305030304" pitchFamily="18" charset="0"/>
            </a:rPr>
            <a:t>Salud</a:t>
          </a:r>
          <a:endParaRPr lang="es-NI" sz="1600" dirty="0">
            <a:latin typeface="Book Antiqua" panose="02040602050305030304" pitchFamily="18" charset="0"/>
          </a:endParaRPr>
        </a:p>
      </dgm:t>
    </dgm:pt>
    <dgm:pt modelId="{D9F491F7-22C2-487A-841F-AC972234B55B}" type="parTrans" cxnId="{8F10D729-43F8-4EA8-97F9-693B907AB5D0}">
      <dgm:prSet/>
      <dgm:spPr/>
      <dgm:t>
        <a:bodyPr/>
        <a:lstStyle/>
        <a:p>
          <a:endParaRPr lang="es-NI">
            <a:latin typeface="Book Antiqua" panose="02040602050305030304" pitchFamily="18" charset="0"/>
          </a:endParaRPr>
        </a:p>
      </dgm:t>
    </dgm:pt>
    <dgm:pt modelId="{C9A0C9AD-9B47-43E8-88E3-0F768ED425D8}" type="sibTrans" cxnId="{8F10D729-43F8-4EA8-97F9-693B907AB5D0}">
      <dgm:prSet/>
      <dgm:spPr/>
      <dgm:t>
        <a:bodyPr/>
        <a:lstStyle/>
        <a:p>
          <a:endParaRPr lang="es-NI">
            <a:latin typeface="Book Antiqua" panose="02040602050305030304" pitchFamily="18" charset="0"/>
          </a:endParaRPr>
        </a:p>
      </dgm:t>
    </dgm:pt>
    <dgm:pt modelId="{0F2D68A1-63A2-4006-B9B1-DADCF6E172A0}">
      <dgm:prSet custT="1"/>
      <dgm:spPr/>
      <dgm:t>
        <a:bodyPr/>
        <a:lstStyle/>
        <a:p>
          <a:pPr algn="just"/>
          <a:r>
            <a:rPr lang="es-ES_tradnl" sz="1600" dirty="0" smtClean="0">
              <a:latin typeface="Book Antiqua" panose="02040602050305030304" pitchFamily="18" charset="0"/>
            </a:rPr>
            <a:t>Alimentos producidos en el hogar y se auto consumen</a:t>
          </a:r>
          <a:endParaRPr lang="es-NI" sz="1600" dirty="0">
            <a:latin typeface="Book Antiqua" panose="02040602050305030304" pitchFamily="18" charset="0"/>
          </a:endParaRPr>
        </a:p>
      </dgm:t>
    </dgm:pt>
    <dgm:pt modelId="{732E1D11-FC08-4CEA-A9DE-2C096638E2B3}" type="parTrans" cxnId="{3B72BFA9-EFE2-444E-99DE-0B5B86B1D8D4}">
      <dgm:prSet/>
      <dgm:spPr/>
      <dgm:t>
        <a:bodyPr/>
        <a:lstStyle/>
        <a:p>
          <a:endParaRPr lang="es-NI">
            <a:latin typeface="Book Antiqua" panose="02040602050305030304" pitchFamily="18" charset="0"/>
          </a:endParaRPr>
        </a:p>
      </dgm:t>
    </dgm:pt>
    <dgm:pt modelId="{9746B017-4AF3-42CA-A994-D9F58E1A091D}" type="sibTrans" cxnId="{3B72BFA9-EFE2-444E-99DE-0B5B86B1D8D4}">
      <dgm:prSet/>
      <dgm:spPr/>
      <dgm:t>
        <a:bodyPr/>
        <a:lstStyle/>
        <a:p>
          <a:endParaRPr lang="es-NI">
            <a:latin typeface="Book Antiqua" panose="02040602050305030304" pitchFamily="18" charset="0"/>
          </a:endParaRPr>
        </a:p>
      </dgm:t>
    </dgm:pt>
    <dgm:pt modelId="{BFE1D575-F7DF-43B9-9274-A1DF17B6D655}">
      <dgm:prSet custT="1"/>
      <dgm:spPr/>
      <dgm:t>
        <a:bodyPr/>
        <a:lstStyle/>
        <a:p>
          <a:pPr algn="just"/>
          <a:r>
            <a:rPr lang="es-ES_tradnl" sz="1600" dirty="0" smtClean="0">
              <a:latin typeface="Book Antiqua" panose="02040602050305030304" pitchFamily="18" charset="0"/>
            </a:rPr>
            <a:t>Alimentos provenientes de donaciones o regalos</a:t>
          </a:r>
          <a:endParaRPr lang="es-NI" sz="1600" dirty="0">
            <a:latin typeface="Book Antiqua" panose="02040602050305030304" pitchFamily="18" charset="0"/>
          </a:endParaRPr>
        </a:p>
      </dgm:t>
    </dgm:pt>
    <dgm:pt modelId="{D359FCF5-7CC4-4170-A598-23FA8369E0BE}" type="parTrans" cxnId="{AD218BF5-EB22-4E3D-BB5B-A744B15DA23F}">
      <dgm:prSet/>
      <dgm:spPr/>
      <dgm:t>
        <a:bodyPr/>
        <a:lstStyle/>
        <a:p>
          <a:endParaRPr lang="es-NI">
            <a:latin typeface="Book Antiqua" panose="02040602050305030304" pitchFamily="18" charset="0"/>
          </a:endParaRPr>
        </a:p>
      </dgm:t>
    </dgm:pt>
    <dgm:pt modelId="{B212FCCA-4A70-4DB7-9623-46D29D11426F}" type="sibTrans" cxnId="{AD218BF5-EB22-4E3D-BB5B-A744B15DA23F}">
      <dgm:prSet/>
      <dgm:spPr/>
      <dgm:t>
        <a:bodyPr/>
        <a:lstStyle/>
        <a:p>
          <a:endParaRPr lang="es-NI">
            <a:latin typeface="Book Antiqua" panose="02040602050305030304" pitchFamily="18" charset="0"/>
          </a:endParaRPr>
        </a:p>
      </dgm:t>
    </dgm:pt>
    <dgm:pt modelId="{BD5B57E5-B227-4445-A7EE-A04B60E711B4}">
      <dgm:prSet custT="1"/>
      <dgm:spPr/>
      <dgm:t>
        <a:bodyPr/>
        <a:lstStyle/>
        <a:p>
          <a:r>
            <a:rPr lang="es-NI" sz="1600" dirty="0" smtClean="0">
              <a:latin typeface="Book Antiqua" panose="02040602050305030304" pitchFamily="18" charset="0"/>
            </a:rPr>
            <a:t>Gastos personales</a:t>
          </a:r>
          <a:endParaRPr lang="es-NI" sz="1600" dirty="0">
            <a:latin typeface="Book Antiqua" panose="02040602050305030304" pitchFamily="18" charset="0"/>
          </a:endParaRPr>
        </a:p>
      </dgm:t>
    </dgm:pt>
    <dgm:pt modelId="{413F2182-0B13-422F-B779-F3B2B4683D14}" type="parTrans" cxnId="{2E58CA62-E423-423B-BE23-2BFC8E8F0B78}">
      <dgm:prSet/>
      <dgm:spPr/>
      <dgm:t>
        <a:bodyPr/>
        <a:lstStyle/>
        <a:p>
          <a:endParaRPr lang="es-NI"/>
        </a:p>
      </dgm:t>
    </dgm:pt>
    <dgm:pt modelId="{C8752A87-806C-4480-936A-3999538AD78B}" type="sibTrans" cxnId="{2E58CA62-E423-423B-BE23-2BFC8E8F0B78}">
      <dgm:prSet/>
      <dgm:spPr/>
      <dgm:t>
        <a:bodyPr/>
        <a:lstStyle/>
        <a:p>
          <a:endParaRPr lang="es-NI"/>
        </a:p>
      </dgm:t>
    </dgm:pt>
    <dgm:pt modelId="{AF14EF79-3942-4D6F-9364-9607D5BCB487}">
      <dgm:prSet custT="1"/>
      <dgm:spPr/>
      <dgm:t>
        <a:bodyPr/>
        <a:lstStyle/>
        <a:p>
          <a:r>
            <a:rPr lang="es-NI" sz="1600" dirty="0" smtClean="0">
              <a:latin typeface="Book Antiqua" panose="02040602050305030304" pitchFamily="18" charset="0"/>
            </a:rPr>
            <a:t>Educación</a:t>
          </a:r>
          <a:endParaRPr lang="es-NI" sz="1600" dirty="0">
            <a:latin typeface="Book Antiqua" panose="02040602050305030304" pitchFamily="18" charset="0"/>
          </a:endParaRPr>
        </a:p>
      </dgm:t>
    </dgm:pt>
    <dgm:pt modelId="{B7093997-AAFF-4BAA-9558-C6413B812A55}" type="parTrans" cxnId="{92F455B3-12E8-4775-BEFA-45934DF8E78D}">
      <dgm:prSet/>
      <dgm:spPr/>
      <dgm:t>
        <a:bodyPr/>
        <a:lstStyle/>
        <a:p>
          <a:endParaRPr lang="es-NI"/>
        </a:p>
      </dgm:t>
    </dgm:pt>
    <dgm:pt modelId="{6D4088A7-FE72-436B-8D81-7BAB007EEE70}" type="sibTrans" cxnId="{92F455B3-12E8-4775-BEFA-45934DF8E78D}">
      <dgm:prSet/>
      <dgm:spPr/>
      <dgm:t>
        <a:bodyPr/>
        <a:lstStyle/>
        <a:p>
          <a:endParaRPr lang="es-NI"/>
        </a:p>
      </dgm:t>
    </dgm:pt>
    <dgm:pt modelId="{4049EDE8-5524-4CD1-AF40-7E0422A35206}">
      <dgm:prSet custT="1"/>
      <dgm:spPr/>
      <dgm:t>
        <a:bodyPr/>
        <a:lstStyle/>
        <a:p>
          <a:r>
            <a:rPr lang="es-NI" sz="1600" dirty="0" smtClean="0">
              <a:latin typeface="Book Antiqua" panose="02040602050305030304" pitchFamily="18" charset="0"/>
            </a:rPr>
            <a:t>Equipamiento del hogar</a:t>
          </a:r>
          <a:endParaRPr lang="es-NI" sz="1600" dirty="0">
            <a:latin typeface="Book Antiqua" panose="02040602050305030304" pitchFamily="18" charset="0"/>
          </a:endParaRPr>
        </a:p>
      </dgm:t>
    </dgm:pt>
    <dgm:pt modelId="{AD9E8352-3BF3-4969-AE93-F53C839BE551}" type="parTrans" cxnId="{813DCFE8-8A7B-459B-9C13-636FE685588B}">
      <dgm:prSet/>
      <dgm:spPr/>
      <dgm:t>
        <a:bodyPr/>
        <a:lstStyle/>
        <a:p>
          <a:endParaRPr lang="es-NI"/>
        </a:p>
      </dgm:t>
    </dgm:pt>
    <dgm:pt modelId="{B94AFCA5-F1B2-42A5-A6B2-0155BF13CDF2}" type="sibTrans" cxnId="{813DCFE8-8A7B-459B-9C13-636FE685588B}">
      <dgm:prSet/>
      <dgm:spPr/>
      <dgm:t>
        <a:bodyPr/>
        <a:lstStyle/>
        <a:p>
          <a:endParaRPr lang="es-NI"/>
        </a:p>
      </dgm:t>
    </dgm:pt>
    <dgm:pt modelId="{6B254D10-73F7-4A99-B24B-7FC2F5C2B7DD}" type="pres">
      <dgm:prSet presAssocID="{7DAF65BB-EE7D-46AE-A7BE-13985404786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NI"/>
        </a:p>
      </dgm:t>
    </dgm:pt>
    <dgm:pt modelId="{27749053-24EE-4DDD-B732-59C47AC7321D}" type="pres">
      <dgm:prSet presAssocID="{0891DC5F-2AE1-431F-964C-1B55F0531F21}" presName="root" presStyleCnt="0"/>
      <dgm:spPr/>
    </dgm:pt>
    <dgm:pt modelId="{6C68C6EC-E9BA-4F17-89A0-41E94B5E44F6}" type="pres">
      <dgm:prSet presAssocID="{0891DC5F-2AE1-431F-964C-1B55F0531F21}" presName="rootComposite" presStyleCnt="0"/>
      <dgm:spPr/>
    </dgm:pt>
    <dgm:pt modelId="{2472E523-60AF-4768-9944-D1DAB8C63F0B}" type="pres">
      <dgm:prSet presAssocID="{0891DC5F-2AE1-431F-964C-1B55F0531F21}" presName="rootText" presStyleLbl="node1" presStyleIdx="0" presStyleCnt="2" custScaleX="120145" custLinFactX="-3206" custLinFactNeighborX="-100000" custLinFactNeighborY="9197"/>
      <dgm:spPr/>
      <dgm:t>
        <a:bodyPr/>
        <a:lstStyle/>
        <a:p>
          <a:endParaRPr lang="es-NI"/>
        </a:p>
      </dgm:t>
    </dgm:pt>
    <dgm:pt modelId="{C616C3D7-8760-4AE4-8C1F-019CE5794457}" type="pres">
      <dgm:prSet presAssocID="{0891DC5F-2AE1-431F-964C-1B55F0531F21}" presName="rootConnector" presStyleLbl="node1" presStyleIdx="0" presStyleCnt="2"/>
      <dgm:spPr/>
      <dgm:t>
        <a:bodyPr/>
        <a:lstStyle/>
        <a:p>
          <a:endParaRPr lang="es-NI"/>
        </a:p>
      </dgm:t>
    </dgm:pt>
    <dgm:pt modelId="{B99E056E-06C2-451E-B8C3-58574C5C69CB}" type="pres">
      <dgm:prSet presAssocID="{0891DC5F-2AE1-431F-964C-1B55F0531F21}" presName="childShape" presStyleCnt="0"/>
      <dgm:spPr/>
    </dgm:pt>
    <dgm:pt modelId="{9C506E5E-EACA-4A8C-A4EB-5AE9962D98B7}" type="pres">
      <dgm:prSet presAssocID="{3A96A57D-8EF5-4D56-BC50-DB02501729BA}" presName="Name13" presStyleLbl="parChTrans1D2" presStyleIdx="0" presStyleCnt="9"/>
      <dgm:spPr/>
      <dgm:t>
        <a:bodyPr/>
        <a:lstStyle/>
        <a:p>
          <a:endParaRPr lang="es-NI"/>
        </a:p>
      </dgm:t>
    </dgm:pt>
    <dgm:pt modelId="{7373B681-828E-443B-A4AC-A37DA0D20329}" type="pres">
      <dgm:prSet presAssocID="{415D9A01-752F-4316-A6AA-8B91DFB033A9}" presName="childText" presStyleLbl="bgAcc1" presStyleIdx="0" presStyleCnt="9" custScaleX="220941" custLinFactX="-81" custLinFactNeighborX="-100000" custLinFactNeighborY="4992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66326964-9BE9-46E3-9D2D-946B44E16CED}" type="pres">
      <dgm:prSet presAssocID="{F4779E4A-C9FE-4119-9AD8-8260168D49AA}" presName="Name13" presStyleLbl="parChTrans1D2" presStyleIdx="1" presStyleCnt="9"/>
      <dgm:spPr/>
      <dgm:t>
        <a:bodyPr/>
        <a:lstStyle/>
        <a:p>
          <a:endParaRPr lang="es-NI"/>
        </a:p>
      </dgm:t>
    </dgm:pt>
    <dgm:pt modelId="{C217D3EE-D720-4F7E-A53D-ADAAA105F314}" type="pres">
      <dgm:prSet presAssocID="{04993B9E-A254-4DBC-AD3B-E540AEFEFB43}" presName="childText" presStyleLbl="bgAcc1" presStyleIdx="1" presStyleCnt="9" custScaleX="224852" custLinFactX="-2355" custLinFactNeighborX="-100000" custLinFactNeighborY="23376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97854A4F-B1AC-4214-BCFE-F2EDDEA51C11}" type="pres">
      <dgm:prSet presAssocID="{732E1D11-FC08-4CEA-A9DE-2C096638E2B3}" presName="Name13" presStyleLbl="parChTrans1D2" presStyleIdx="2" presStyleCnt="9"/>
      <dgm:spPr/>
      <dgm:t>
        <a:bodyPr/>
        <a:lstStyle/>
        <a:p>
          <a:endParaRPr lang="es-NI"/>
        </a:p>
      </dgm:t>
    </dgm:pt>
    <dgm:pt modelId="{40291066-86F7-4B37-B0BC-651593B8916D}" type="pres">
      <dgm:prSet presAssocID="{0F2D68A1-63A2-4006-B9B1-DADCF6E172A0}" presName="childText" presStyleLbl="bgAcc1" presStyleIdx="2" presStyleCnt="9" custScaleX="214958" custLinFactNeighborX="-96254" custLinFactNeighborY="39720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5BF58216-3B64-4975-B99F-2E20845FF881}" type="pres">
      <dgm:prSet presAssocID="{D359FCF5-7CC4-4170-A598-23FA8369E0BE}" presName="Name13" presStyleLbl="parChTrans1D2" presStyleIdx="3" presStyleCnt="9"/>
      <dgm:spPr/>
      <dgm:t>
        <a:bodyPr/>
        <a:lstStyle/>
        <a:p>
          <a:endParaRPr lang="es-NI"/>
        </a:p>
      </dgm:t>
    </dgm:pt>
    <dgm:pt modelId="{63491A29-2326-444F-9A08-1FFF8EF04339}" type="pres">
      <dgm:prSet presAssocID="{BFE1D575-F7DF-43B9-9274-A1DF17B6D655}" presName="childText" presStyleLbl="bgAcc1" presStyleIdx="3" presStyleCnt="9" custScaleX="218008" custLinFactNeighborX="-97779" custLinFactNeighborY="93493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F154AA82-401B-4E45-B343-B2990BFA633E}" type="pres">
      <dgm:prSet presAssocID="{85651C31-4EB2-4C4E-8361-A931A2E9A029}" presName="root" presStyleCnt="0"/>
      <dgm:spPr/>
    </dgm:pt>
    <dgm:pt modelId="{6E78EB79-B800-4C8D-999A-D0723E2FAA98}" type="pres">
      <dgm:prSet presAssocID="{85651C31-4EB2-4C4E-8361-A931A2E9A029}" presName="rootComposite" presStyleCnt="0"/>
      <dgm:spPr/>
    </dgm:pt>
    <dgm:pt modelId="{C1F43DAC-880B-4D98-B864-2940F7F0D34B}" type="pres">
      <dgm:prSet presAssocID="{85651C31-4EB2-4C4E-8361-A931A2E9A029}" presName="rootText" presStyleLbl="node1" presStyleIdx="1" presStyleCnt="2" custScaleX="139172" custLinFactNeighborX="17197" custLinFactNeighborY="1235"/>
      <dgm:spPr/>
      <dgm:t>
        <a:bodyPr/>
        <a:lstStyle/>
        <a:p>
          <a:endParaRPr lang="es-NI"/>
        </a:p>
      </dgm:t>
    </dgm:pt>
    <dgm:pt modelId="{1B7591A6-BAA4-4191-934B-8476FD913714}" type="pres">
      <dgm:prSet presAssocID="{85651C31-4EB2-4C4E-8361-A931A2E9A029}" presName="rootConnector" presStyleLbl="node1" presStyleIdx="1" presStyleCnt="2"/>
      <dgm:spPr/>
      <dgm:t>
        <a:bodyPr/>
        <a:lstStyle/>
        <a:p>
          <a:endParaRPr lang="es-NI"/>
        </a:p>
      </dgm:t>
    </dgm:pt>
    <dgm:pt modelId="{CF026E5C-7773-40CE-8208-2DC1491A2BD4}" type="pres">
      <dgm:prSet presAssocID="{85651C31-4EB2-4C4E-8361-A931A2E9A029}" presName="childShape" presStyleCnt="0"/>
      <dgm:spPr/>
    </dgm:pt>
    <dgm:pt modelId="{7E175C26-F0F8-4103-A6A5-E1BD12790785}" type="pres">
      <dgm:prSet presAssocID="{7D1D5386-FF10-4DAC-AD12-29B9B2D887EF}" presName="Name13" presStyleLbl="parChTrans1D2" presStyleIdx="4" presStyleCnt="9"/>
      <dgm:spPr/>
      <dgm:t>
        <a:bodyPr/>
        <a:lstStyle/>
        <a:p>
          <a:endParaRPr lang="es-NI"/>
        </a:p>
      </dgm:t>
    </dgm:pt>
    <dgm:pt modelId="{28C02EDB-1101-4E0E-909A-A21E9C27229B}" type="pres">
      <dgm:prSet presAssocID="{5C0DB714-3945-4B93-8551-7656B4CA448D}" presName="childText" presStyleLbl="bgAcc1" presStyleIdx="4" presStyleCnt="9" custScaleX="174632" custLinFactNeighborX="21497" custLinFactNeighborY="-2650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648F0909-EC00-47F6-B47C-6E2A03C58061}" type="pres">
      <dgm:prSet presAssocID="{D9F491F7-22C2-487A-841F-AC972234B55B}" presName="Name13" presStyleLbl="parChTrans1D2" presStyleIdx="5" presStyleCnt="9"/>
      <dgm:spPr/>
      <dgm:t>
        <a:bodyPr/>
        <a:lstStyle/>
        <a:p>
          <a:endParaRPr lang="es-NI"/>
        </a:p>
      </dgm:t>
    </dgm:pt>
    <dgm:pt modelId="{E5FDD9D1-243F-43E9-9F70-9BEA487AF16D}" type="pres">
      <dgm:prSet presAssocID="{11D5F491-751F-4C45-B4E9-548833A8B82F}" presName="childText" presStyleLbl="bgAcc1" presStyleIdx="5" presStyleCnt="9" custScaleX="174633" custLinFactNeighborX="21497" custLinFactNeighborY="-2650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0218C6F2-D497-42E2-BD64-4D46E43CA4EA}" type="pres">
      <dgm:prSet presAssocID="{B7093997-AAFF-4BAA-9558-C6413B812A55}" presName="Name13" presStyleLbl="parChTrans1D2" presStyleIdx="6" presStyleCnt="9"/>
      <dgm:spPr/>
      <dgm:t>
        <a:bodyPr/>
        <a:lstStyle/>
        <a:p>
          <a:endParaRPr lang="es-NI"/>
        </a:p>
      </dgm:t>
    </dgm:pt>
    <dgm:pt modelId="{EF9726F5-13B2-430A-B0FB-15091161F878}" type="pres">
      <dgm:prSet presAssocID="{AF14EF79-3942-4D6F-9364-9607D5BCB487}" presName="childText" presStyleLbl="bgAcc1" presStyleIdx="6" presStyleCnt="9" custScaleX="174887" custLinFactNeighborX="23769" custLinFactNeighborY="5677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A2DA1186-7522-4099-9FFE-8CC27A7985C0}" type="pres">
      <dgm:prSet presAssocID="{AD9E8352-3BF3-4969-AE93-F53C839BE551}" presName="Name13" presStyleLbl="parChTrans1D2" presStyleIdx="7" presStyleCnt="9"/>
      <dgm:spPr/>
      <dgm:t>
        <a:bodyPr/>
        <a:lstStyle/>
        <a:p>
          <a:endParaRPr lang="es-NI"/>
        </a:p>
      </dgm:t>
    </dgm:pt>
    <dgm:pt modelId="{B3209806-570D-41DE-9F71-9C44403AD9A6}" type="pres">
      <dgm:prSet presAssocID="{4049EDE8-5524-4CD1-AF40-7E0422A35206}" presName="childText" presStyleLbl="bgAcc1" presStyleIdx="7" presStyleCnt="9" custScaleX="183800" custLinFactNeighborX="19146" custLinFactNeighborY="4106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6563E4D3-279B-4E0E-A67C-7FC8A39B5488}" type="pres">
      <dgm:prSet presAssocID="{413F2182-0B13-422F-B779-F3B2B4683D14}" presName="Name13" presStyleLbl="parChTrans1D2" presStyleIdx="8" presStyleCnt="9"/>
      <dgm:spPr/>
      <dgm:t>
        <a:bodyPr/>
        <a:lstStyle/>
        <a:p>
          <a:endParaRPr lang="es-NI"/>
        </a:p>
      </dgm:t>
    </dgm:pt>
    <dgm:pt modelId="{F97546D2-3CA2-4DBF-A522-C0B63141EB7E}" type="pres">
      <dgm:prSet presAssocID="{BD5B57E5-B227-4445-A7EE-A04B60E711B4}" presName="childText" presStyleLbl="bgAcc1" presStyleIdx="8" presStyleCnt="9" custScaleX="169833" custLinFactNeighborX="23972" custLinFactNeighborY="-2202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2E58CA62-E423-423B-BE23-2BFC8E8F0B78}" srcId="{85651C31-4EB2-4C4E-8361-A931A2E9A029}" destId="{BD5B57E5-B227-4445-A7EE-A04B60E711B4}" srcOrd="4" destOrd="0" parTransId="{413F2182-0B13-422F-B779-F3B2B4683D14}" sibTransId="{C8752A87-806C-4480-936A-3999538AD78B}"/>
    <dgm:cxn modelId="{218A96AC-C45F-4260-BF84-D28030A2C646}" srcId="{0891DC5F-2AE1-431F-964C-1B55F0531F21}" destId="{415D9A01-752F-4316-A6AA-8B91DFB033A9}" srcOrd="0" destOrd="0" parTransId="{3A96A57D-8EF5-4D56-BC50-DB02501729BA}" sibTransId="{5F7C372D-041A-4961-AF3B-133F0FAA200D}"/>
    <dgm:cxn modelId="{D162A676-B4A8-4BE2-8496-1E4C449FBE52}" type="presOf" srcId="{BFE1D575-F7DF-43B9-9274-A1DF17B6D655}" destId="{63491A29-2326-444F-9A08-1FFF8EF04339}" srcOrd="0" destOrd="0" presId="urn:microsoft.com/office/officeart/2005/8/layout/hierarchy3"/>
    <dgm:cxn modelId="{3B72BFA9-EFE2-444E-99DE-0B5B86B1D8D4}" srcId="{0891DC5F-2AE1-431F-964C-1B55F0531F21}" destId="{0F2D68A1-63A2-4006-B9B1-DADCF6E172A0}" srcOrd="2" destOrd="0" parTransId="{732E1D11-FC08-4CEA-A9DE-2C096638E2B3}" sibTransId="{9746B017-4AF3-42CA-A994-D9F58E1A091D}"/>
    <dgm:cxn modelId="{2C9C5314-7F6F-4B44-B724-C43DF0E558D8}" srcId="{85651C31-4EB2-4C4E-8361-A931A2E9A029}" destId="{5C0DB714-3945-4B93-8551-7656B4CA448D}" srcOrd="0" destOrd="0" parTransId="{7D1D5386-FF10-4DAC-AD12-29B9B2D887EF}" sibTransId="{D7F2BFE3-603B-453F-974B-7B29BD976624}"/>
    <dgm:cxn modelId="{7510B93D-B16B-4B41-A3F8-B18A6F47C37E}" srcId="{7DAF65BB-EE7D-46AE-A7BE-139854047863}" destId="{85651C31-4EB2-4C4E-8361-A931A2E9A029}" srcOrd="1" destOrd="0" parTransId="{A6FB83AF-56A3-4906-828F-98B830CE536A}" sibTransId="{680876AD-D581-4ACE-997A-F8B06EBCE842}"/>
    <dgm:cxn modelId="{E26447EB-EAC4-4E85-A160-711CC818C9D6}" type="presOf" srcId="{3A96A57D-8EF5-4D56-BC50-DB02501729BA}" destId="{9C506E5E-EACA-4A8C-A4EB-5AE9962D98B7}" srcOrd="0" destOrd="0" presId="urn:microsoft.com/office/officeart/2005/8/layout/hierarchy3"/>
    <dgm:cxn modelId="{F069F985-2F1D-4686-851B-210764D2E2C3}" type="presOf" srcId="{7D1D5386-FF10-4DAC-AD12-29B9B2D887EF}" destId="{7E175C26-F0F8-4103-A6A5-E1BD12790785}" srcOrd="0" destOrd="0" presId="urn:microsoft.com/office/officeart/2005/8/layout/hierarchy3"/>
    <dgm:cxn modelId="{D57D04B3-5F67-4E77-8768-306D0A831D9A}" type="presOf" srcId="{415D9A01-752F-4316-A6AA-8B91DFB033A9}" destId="{7373B681-828E-443B-A4AC-A37DA0D20329}" srcOrd="0" destOrd="0" presId="urn:microsoft.com/office/officeart/2005/8/layout/hierarchy3"/>
    <dgm:cxn modelId="{CB72EFCC-D003-4A61-942E-8FC682685CB9}" srcId="{0891DC5F-2AE1-431F-964C-1B55F0531F21}" destId="{04993B9E-A254-4DBC-AD3B-E540AEFEFB43}" srcOrd="1" destOrd="0" parTransId="{F4779E4A-C9FE-4119-9AD8-8260168D49AA}" sibTransId="{ECB0B3F4-C209-4304-AD26-6AE522C703DC}"/>
    <dgm:cxn modelId="{F5D76EF3-2E9C-4657-BFE4-60DBCEC73D50}" type="presOf" srcId="{0891DC5F-2AE1-431F-964C-1B55F0531F21}" destId="{C616C3D7-8760-4AE4-8C1F-019CE5794457}" srcOrd="1" destOrd="0" presId="urn:microsoft.com/office/officeart/2005/8/layout/hierarchy3"/>
    <dgm:cxn modelId="{8F10D729-43F8-4EA8-97F9-693B907AB5D0}" srcId="{85651C31-4EB2-4C4E-8361-A931A2E9A029}" destId="{11D5F491-751F-4C45-B4E9-548833A8B82F}" srcOrd="1" destOrd="0" parTransId="{D9F491F7-22C2-487A-841F-AC972234B55B}" sibTransId="{C9A0C9AD-9B47-43E8-88E3-0F768ED425D8}"/>
    <dgm:cxn modelId="{AD218BF5-EB22-4E3D-BB5B-A744B15DA23F}" srcId="{0891DC5F-2AE1-431F-964C-1B55F0531F21}" destId="{BFE1D575-F7DF-43B9-9274-A1DF17B6D655}" srcOrd="3" destOrd="0" parTransId="{D359FCF5-7CC4-4170-A598-23FA8369E0BE}" sibTransId="{B212FCCA-4A70-4DB7-9623-46D29D11426F}"/>
    <dgm:cxn modelId="{844E8699-1CDE-41C8-A604-B14B5F3E7832}" type="presOf" srcId="{AF14EF79-3942-4D6F-9364-9607D5BCB487}" destId="{EF9726F5-13B2-430A-B0FB-15091161F878}" srcOrd="0" destOrd="0" presId="urn:microsoft.com/office/officeart/2005/8/layout/hierarchy3"/>
    <dgm:cxn modelId="{C0627763-FAEC-4EBD-85F8-56D008BE9A93}" srcId="{7DAF65BB-EE7D-46AE-A7BE-139854047863}" destId="{0891DC5F-2AE1-431F-964C-1B55F0531F21}" srcOrd="0" destOrd="0" parTransId="{D4034D45-A38A-48E1-8808-F9FE70D202B4}" sibTransId="{CBD4EF88-4375-4733-AB3E-2394DD7B833B}"/>
    <dgm:cxn modelId="{6CFBB8E2-B5AE-4282-BECE-6C60C287AB35}" type="presOf" srcId="{F4779E4A-C9FE-4119-9AD8-8260168D49AA}" destId="{66326964-9BE9-46E3-9D2D-946B44E16CED}" srcOrd="0" destOrd="0" presId="urn:microsoft.com/office/officeart/2005/8/layout/hierarchy3"/>
    <dgm:cxn modelId="{4DF78FFB-79F1-4D9D-857B-43C9BDB27AD6}" type="presOf" srcId="{11D5F491-751F-4C45-B4E9-548833A8B82F}" destId="{E5FDD9D1-243F-43E9-9F70-9BEA487AF16D}" srcOrd="0" destOrd="0" presId="urn:microsoft.com/office/officeart/2005/8/layout/hierarchy3"/>
    <dgm:cxn modelId="{89AF3506-7EDF-43E8-AF3B-D384760731C1}" type="presOf" srcId="{AD9E8352-3BF3-4969-AE93-F53C839BE551}" destId="{A2DA1186-7522-4099-9FFE-8CC27A7985C0}" srcOrd="0" destOrd="0" presId="urn:microsoft.com/office/officeart/2005/8/layout/hierarchy3"/>
    <dgm:cxn modelId="{D15494FE-C4AB-4BC7-863B-D059FFF6FC4C}" type="presOf" srcId="{7DAF65BB-EE7D-46AE-A7BE-139854047863}" destId="{6B254D10-73F7-4A99-B24B-7FC2F5C2B7DD}" srcOrd="0" destOrd="0" presId="urn:microsoft.com/office/officeart/2005/8/layout/hierarchy3"/>
    <dgm:cxn modelId="{7A32DB98-9253-43A3-AAF9-AE6A2819AA78}" type="presOf" srcId="{732E1D11-FC08-4CEA-A9DE-2C096638E2B3}" destId="{97854A4F-B1AC-4214-BCFE-F2EDDEA51C11}" srcOrd="0" destOrd="0" presId="urn:microsoft.com/office/officeart/2005/8/layout/hierarchy3"/>
    <dgm:cxn modelId="{92F455B3-12E8-4775-BEFA-45934DF8E78D}" srcId="{85651C31-4EB2-4C4E-8361-A931A2E9A029}" destId="{AF14EF79-3942-4D6F-9364-9607D5BCB487}" srcOrd="2" destOrd="0" parTransId="{B7093997-AAFF-4BAA-9558-C6413B812A55}" sibTransId="{6D4088A7-FE72-436B-8D81-7BAB007EEE70}"/>
    <dgm:cxn modelId="{813DCFE8-8A7B-459B-9C13-636FE685588B}" srcId="{85651C31-4EB2-4C4E-8361-A931A2E9A029}" destId="{4049EDE8-5524-4CD1-AF40-7E0422A35206}" srcOrd="3" destOrd="0" parTransId="{AD9E8352-3BF3-4969-AE93-F53C839BE551}" sibTransId="{B94AFCA5-F1B2-42A5-A6B2-0155BF13CDF2}"/>
    <dgm:cxn modelId="{958F1861-CC00-4352-9C5F-0BB19A315104}" type="presOf" srcId="{0891DC5F-2AE1-431F-964C-1B55F0531F21}" destId="{2472E523-60AF-4768-9944-D1DAB8C63F0B}" srcOrd="0" destOrd="0" presId="urn:microsoft.com/office/officeart/2005/8/layout/hierarchy3"/>
    <dgm:cxn modelId="{98AD0DA6-9755-4542-BB72-02D6401C39AE}" type="presOf" srcId="{85651C31-4EB2-4C4E-8361-A931A2E9A029}" destId="{C1F43DAC-880B-4D98-B864-2940F7F0D34B}" srcOrd="0" destOrd="0" presId="urn:microsoft.com/office/officeart/2005/8/layout/hierarchy3"/>
    <dgm:cxn modelId="{CFD78F41-ED98-4302-A61A-94245A5DF0B8}" type="presOf" srcId="{D359FCF5-7CC4-4170-A598-23FA8369E0BE}" destId="{5BF58216-3B64-4975-B99F-2E20845FF881}" srcOrd="0" destOrd="0" presId="urn:microsoft.com/office/officeart/2005/8/layout/hierarchy3"/>
    <dgm:cxn modelId="{779E16B1-1166-4F4F-A190-39EBA1D1247D}" type="presOf" srcId="{BD5B57E5-B227-4445-A7EE-A04B60E711B4}" destId="{F97546D2-3CA2-4DBF-A522-C0B63141EB7E}" srcOrd="0" destOrd="0" presId="urn:microsoft.com/office/officeart/2005/8/layout/hierarchy3"/>
    <dgm:cxn modelId="{226EDB32-6050-4C3A-B148-817EF625E9C3}" type="presOf" srcId="{5C0DB714-3945-4B93-8551-7656B4CA448D}" destId="{28C02EDB-1101-4E0E-909A-A21E9C27229B}" srcOrd="0" destOrd="0" presId="urn:microsoft.com/office/officeart/2005/8/layout/hierarchy3"/>
    <dgm:cxn modelId="{9A4AB4C8-5696-4EEF-882B-90427D49740D}" type="presOf" srcId="{B7093997-AAFF-4BAA-9558-C6413B812A55}" destId="{0218C6F2-D497-42E2-BD64-4D46E43CA4EA}" srcOrd="0" destOrd="0" presId="urn:microsoft.com/office/officeart/2005/8/layout/hierarchy3"/>
    <dgm:cxn modelId="{E4B54DE8-53CB-4A52-80BD-F7FDE6C70670}" type="presOf" srcId="{4049EDE8-5524-4CD1-AF40-7E0422A35206}" destId="{B3209806-570D-41DE-9F71-9C44403AD9A6}" srcOrd="0" destOrd="0" presId="urn:microsoft.com/office/officeart/2005/8/layout/hierarchy3"/>
    <dgm:cxn modelId="{D3866691-22F3-4C8A-86DE-639AC2BF8667}" type="presOf" srcId="{04993B9E-A254-4DBC-AD3B-E540AEFEFB43}" destId="{C217D3EE-D720-4F7E-A53D-ADAAA105F314}" srcOrd="0" destOrd="0" presId="urn:microsoft.com/office/officeart/2005/8/layout/hierarchy3"/>
    <dgm:cxn modelId="{D93C1F5D-DB71-47EF-B362-41618D82D301}" type="presOf" srcId="{413F2182-0B13-422F-B779-F3B2B4683D14}" destId="{6563E4D3-279B-4E0E-A67C-7FC8A39B5488}" srcOrd="0" destOrd="0" presId="urn:microsoft.com/office/officeart/2005/8/layout/hierarchy3"/>
    <dgm:cxn modelId="{F7E5A1D2-851A-4DCA-91B1-4DBAF45590D5}" type="presOf" srcId="{0F2D68A1-63A2-4006-B9B1-DADCF6E172A0}" destId="{40291066-86F7-4B37-B0BC-651593B8916D}" srcOrd="0" destOrd="0" presId="urn:microsoft.com/office/officeart/2005/8/layout/hierarchy3"/>
    <dgm:cxn modelId="{EEB33774-07B2-4204-8F5A-424C10D6FFA2}" type="presOf" srcId="{85651C31-4EB2-4C4E-8361-A931A2E9A029}" destId="{1B7591A6-BAA4-4191-934B-8476FD913714}" srcOrd="1" destOrd="0" presId="urn:microsoft.com/office/officeart/2005/8/layout/hierarchy3"/>
    <dgm:cxn modelId="{C7D32B1E-98B0-4AA9-B4D9-C3A930E029C6}" type="presOf" srcId="{D9F491F7-22C2-487A-841F-AC972234B55B}" destId="{648F0909-EC00-47F6-B47C-6E2A03C58061}" srcOrd="0" destOrd="0" presId="urn:microsoft.com/office/officeart/2005/8/layout/hierarchy3"/>
    <dgm:cxn modelId="{89451325-066F-4933-B853-F46F39F327CC}" type="presParOf" srcId="{6B254D10-73F7-4A99-B24B-7FC2F5C2B7DD}" destId="{27749053-24EE-4DDD-B732-59C47AC7321D}" srcOrd="0" destOrd="0" presId="urn:microsoft.com/office/officeart/2005/8/layout/hierarchy3"/>
    <dgm:cxn modelId="{2A4E98F1-7BC3-424C-9F39-CFFB69A5CAD1}" type="presParOf" srcId="{27749053-24EE-4DDD-B732-59C47AC7321D}" destId="{6C68C6EC-E9BA-4F17-89A0-41E94B5E44F6}" srcOrd="0" destOrd="0" presId="urn:microsoft.com/office/officeart/2005/8/layout/hierarchy3"/>
    <dgm:cxn modelId="{801E19E2-15AD-4147-9774-81BC506F6104}" type="presParOf" srcId="{6C68C6EC-E9BA-4F17-89A0-41E94B5E44F6}" destId="{2472E523-60AF-4768-9944-D1DAB8C63F0B}" srcOrd="0" destOrd="0" presId="urn:microsoft.com/office/officeart/2005/8/layout/hierarchy3"/>
    <dgm:cxn modelId="{408E8E6C-96CF-48D9-ABFF-1CB1E8AEC67E}" type="presParOf" srcId="{6C68C6EC-E9BA-4F17-89A0-41E94B5E44F6}" destId="{C616C3D7-8760-4AE4-8C1F-019CE5794457}" srcOrd="1" destOrd="0" presId="urn:microsoft.com/office/officeart/2005/8/layout/hierarchy3"/>
    <dgm:cxn modelId="{1570492A-D90A-42AE-9896-A38A05247D62}" type="presParOf" srcId="{27749053-24EE-4DDD-B732-59C47AC7321D}" destId="{B99E056E-06C2-451E-B8C3-58574C5C69CB}" srcOrd="1" destOrd="0" presId="urn:microsoft.com/office/officeart/2005/8/layout/hierarchy3"/>
    <dgm:cxn modelId="{6A0F0FAE-9DC8-4B46-B8A3-3EBF62AE4FE8}" type="presParOf" srcId="{B99E056E-06C2-451E-B8C3-58574C5C69CB}" destId="{9C506E5E-EACA-4A8C-A4EB-5AE9962D98B7}" srcOrd="0" destOrd="0" presId="urn:microsoft.com/office/officeart/2005/8/layout/hierarchy3"/>
    <dgm:cxn modelId="{2D2D9FCC-9E8B-4A37-AAD7-85EB54582893}" type="presParOf" srcId="{B99E056E-06C2-451E-B8C3-58574C5C69CB}" destId="{7373B681-828E-443B-A4AC-A37DA0D20329}" srcOrd="1" destOrd="0" presId="urn:microsoft.com/office/officeart/2005/8/layout/hierarchy3"/>
    <dgm:cxn modelId="{568B50D6-B299-47C5-88C3-42D231CE5C81}" type="presParOf" srcId="{B99E056E-06C2-451E-B8C3-58574C5C69CB}" destId="{66326964-9BE9-46E3-9D2D-946B44E16CED}" srcOrd="2" destOrd="0" presId="urn:microsoft.com/office/officeart/2005/8/layout/hierarchy3"/>
    <dgm:cxn modelId="{5643BD83-59D8-4145-AED0-CDE42C5DA00D}" type="presParOf" srcId="{B99E056E-06C2-451E-B8C3-58574C5C69CB}" destId="{C217D3EE-D720-4F7E-A53D-ADAAA105F314}" srcOrd="3" destOrd="0" presId="urn:microsoft.com/office/officeart/2005/8/layout/hierarchy3"/>
    <dgm:cxn modelId="{CAED5720-FEC7-4729-AAFE-8C4344DA7E57}" type="presParOf" srcId="{B99E056E-06C2-451E-B8C3-58574C5C69CB}" destId="{97854A4F-B1AC-4214-BCFE-F2EDDEA51C11}" srcOrd="4" destOrd="0" presId="urn:microsoft.com/office/officeart/2005/8/layout/hierarchy3"/>
    <dgm:cxn modelId="{27DB750E-6CA1-43E1-A9E8-2F41CA770142}" type="presParOf" srcId="{B99E056E-06C2-451E-B8C3-58574C5C69CB}" destId="{40291066-86F7-4B37-B0BC-651593B8916D}" srcOrd="5" destOrd="0" presId="urn:microsoft.com/office/officeart/2005/8/layout/hierarchy3"/>
    <dgm:cxn modelId="{C0865B39-4016-4AAB-A27B-756DA810C4F4}" type="presParOf" srcId="{B99E056E-06C2-451E-B8C3-58574C5C69CB}" destId="{5BF58216-3B64-4975-B99F-2E20845FF881}" srcOrd="6" destOrd="0" presId="urn:microsoft.com/office/officeart/2005/8/layout/hierarchy3"/>
    <dgm:cxn modelId="{E681D358-7350-4976-BB40-95D1A179CF5D}" type="presParOf" srcId="{B99E056E-06C2-451E-B8C3-58574C5C69CB}" destId="{63491A29-2326-444F-9A08-1FFF8EF04339}" srcOrd="7" destOrd="0" presId="urn:microsoft.com/office/officeart/2005/8/layout/hierarchy3"/>
    <dgm:cxn modelId="{4E3AA068-E47D-4520-BAD8-D11CB0680AC8}" type="presParOf" srcId="{6B254D10-73F7-4A99-B24B-7FC2F5C2B7DD}" destId="{F154AA82-401B-4E45-B343-B2990BFA633E}" srcOrd="1" destOrd="0" presId="urn:microsoft.com/office/officeart/2005/8/layout/hierarchy3"/>
    <dgm:cxn modelId="{93F0E54F-8B58-467D-B840-2BC44E44C508}" type="presParOf" srcId="{F154AA82-401B-4E45-B343-B2990BFA633E}" destId="{6E78EB79-B800-4C8D-999A-D0723E2FAA98}" srcOrd="0" destOrd="0" presId="urn:microsoft.com/office/officeart/2005/8/layout/hierarchy3"/>
    <dgm:cxn modelId="{B4A5937E-7DF7-4858-919B-CA9B55D3C4DD}" type="presParOf" srcId="{6E78EB79-B800-4C8D-999A-D0723E2FAA98}" destId="{C1F43DAC-880B-4D98-B864-2940F7F0D34B}" srcOrd="0" destOrd="0" presId="urn:microsoft.com/office/officeart/2005/8/layout/hierarchy3"/>
    <dgm:cxn modelId="{B20EE040-A338-48EC-A04D-E1A16F999332}" type="presParOf" srcId="{6E78EB79-B800-4C8D-999A-D0723E2FAA98}" destId="{1B7591A6-BAA4-4191-934B-8476FD913714}" srcOrd="1" destOrd="0" presId="urn:microsoft.com/office/officeart/2005/8/layout/hierarchy3"/>
    <dgm:cxn modelId="{2C041196-21E4-41F2-9B89-EEC6F28C2D85}" type="presParOf" srcId="{F154AA82-401B-4E45-B343-B2990BFA633E}" destId="{CF026E5C-7773-40CE-8208-2DC1491A2BD4}" srcOrd="1" destOrd="0" presId="urn:microsoft.com/office/officeart/2005/8/layout/hierarchy3"/>
    <dgm:cxn modelId="{92120CB7-FBB3-4D31-8243-9EC50C40F7BD}" type="presParOf" srcId="{CF026E5C-7773-40CE-8208-2DC1491A2BD4}" destId="{7E175C26-F0F8-4103-A6A5-E1BD12790785}" srcOrd="0" destOrd="0" presId="urn:microsoft.com/office/officeart/2005/8/layout/hierarchy3"/>
    <dgm:cxn modelId="{85156F03-92AB-4797-814F-58380EA1C6AD}" type="presParOf" srcId="{CF026E5C-7773-40CE-8208-2DC1491A2BD4}" destId="{28C02EDB-1101-4E0E-909A-A21E9C27229B}" srcOrd="1" destOrd="0" presId="urn:microsoft.com/office/officeart/2005/8/layout/hierarchy3"/>
    <dgm:cxn modelId="{7BBBDF93-65C9-41B7-8CF7-2F947C2BFAAF}" type="presParOf" srcId="{CF026E5C-7773-40CE-8208-2DC1491A2BD4}" destId="{648F0909-EC00-47F6-B47C-6E2A03C58061}" srcOrd="2" destOrd="0" presId="urn:microsoft.com/office/officeart/2005/8/layout/hierarchy3"/>
    <dgm:cxn modelId="{BDA59B45-B323-4B6E-BBA2-A876C5F19B87}" type="presParOf" srcId="{CF026E5C-7773-40CE-8208-2DC1491A2BD4}" destId="{E5FDD9D1-243F-43E9-9F70-9BEA487AF16D}" srcOrd="3" destOrd="0" presId="urn:microsoft.com/office/officeart/2005/8/layout/hierarchy3"/>
    <dgm:cxn modelId="{B3F92133-D45B-4651-8D5C-251F23068DCC}" type="presParOf" srcId="{CF026E5C-7773-40CE-8208-2DC1491A2BD4}" destId="{0218C6F2-D497-42E2-BD64-4D46E43CA4EA}" srcOrd="4" destOrd="0" presId="urn:microsoft.com/office/officeart/2005/8/layout/hierarchy3"/>
    <dgm:cxn modelId="{F0BAE15D-6300-4E00-8ABB-00197914D587}" type="presParOf" srcId="{CF026E5C-7773-40CE-8208-2DC1491A2BD4}" destId="{EF9726F5-13B2-430A-B0FB-15091161F878}" srcOrd="5" destOrd="0" presId="urn:microsoft.com/office/officeart/2005/8/layout/hierarchy3"/>
    <dgm:cxn modelId="{DBD810B6-8D17-46CB-9F8A-9F5C6D6E7C89}" type="presParOf" srcId="{CF026E5C-7773-40CE-8208-2DC1491A2BD4}" destId="{A2DA1186-7522-4099-9FFE-8CC27A7985C0}" srcOrd="6" destOrd="0" presId="urn:microsoft.com/office/officeart/2005/8/layout/hierarchy3"/>
    <dgm:cxn modelId="{78DC4829-68CE-4D8C-925F-0EF4D4C2F7AE}" type="presParOf" srcId="{CF026E5C-7773-40CE-8208-2DC1491A2BD4}" destId="{B3209806-570D-41DE-9F71-9C44403AD9A6}" srcOrd="7" destOrd="0" presId="urn:microsoft.com/office/officeart/2005/8/layout/hierarchy3"/>
    <dgm:cxn modelId="{5F5C4594-4A53-4F79-906F-72B49E9AD067}" type="presParOf" srcId="{CF026E5C-7773-40CE-8208-2DC1491A2BD4}" destId="{6563E4D3-279B-4E0E-A67C-7FC8A39B5488}" srcOrd="8" destOrd="0" presId="urn:microsoft.com/office/officeart/2005/8/layout/hierarchy3"/>
    <dgm:cxn modelId="{EDF3D8A8-07E6-4CD6-8B6A-677F894F34F3}" type="presParOf" srcId="{CF026E5C-7773-40CE-8208-2DC1491A2BD4}" destId="{F97546D2-3CA2-4DBF-A522-C0B63141EB7E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DA7074-E30E-4C7C-84EE-A15708E4DAC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71C7ED80-0B37-4E4B-B05D-60E208A342FB}">
      <dgm:prSet phldrT="[Texto]" custT="1"/>
      <dgm:spPr>
        <a:solidFill>
          <a:srgbClr val="1DC4FF"/>
        </a:solidFill>
      </dgm:spPr>
      <dgm:t>
        <a:bodyPr/>
        <a:lstStyle/>
        <a:p>
          <a:r>
            <a:rPr lang="es-NI" sz="3200" b="1" u="sng" cap="small" dirty="0" smtClean="0">
              <a:solidFill>
                <a:schemeClr val="tx1"/>
              </a:solidFill>
              <a:effectLst/>
              <a:latin typeface="Book Antiqua" panose="02040602050305030304" pitchFamily="18" charset="0"/>
              <a:cs typeface="Arial" pitchFamily="34" charset="0"/>
            </a:rPr>
            <a:t>Línea de Pobreza Extrema (LPE)</a:t>
          </a:r>
          <a:endParaRPr lang="es-NI" sz="3200" b="1" dirty="0">
            <a:solidFill>
              <a:schemeClr val="tx1"/>
            </a:solidFill>
          </a:endParaRPr>
        </a:p>
      </dgm:t>
    </dgm:pt>
    <dgm:pt modelId="{76F59B9B-AB47-4CBE-B945-908A66BB80B8}" type="parTrans" cxnId="{56F1DC53-50B6-420C-A448-EAB742D43DA1}">
      <dgm:prSet/>
      <dgm:spPr/>
      <dgm:t>
        <a:bodyPr/>
        <a:lstStyle/>
        <a:p>
          <a:endParaRPr lang="es-NI"/>
        </a:p>
      </dgm:t>
    </dgm:pt>
    <dgm:pt modelId="{EF4BF7AB-21E4-457C-BE39-88907FACBB95}" type="sibTrans" cxnId="{56F1DC53-50B6-420C-A448-EAB742D43DA1}">
      <dgm:prSet/>
      <dgm:spPr/>
      <dgm:t>
        <a:bodyPr/>
        <a:lstStyle/>
        <a:p>
          <a:endParaRPr lang="es-NI"/>
        </a:p>
      </dgm:t>
    </dgm:pt>
    <dgm:pt modelId="{DA6AAE7B-E25D-4121-AD70-FEAD8437B0B9}">
      <dgm:prSet phldrT="[Texto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ES" sz="2900" dirty="0" smtClean="0">
              <a:solidFill>
                <a:schemeClr val="tx1"/>
              </a:solidFill>
              <a:latin typeface="Book Antiqua" panose="02040602050305030304" pitchFamily="18" charset="0"/>
              <a:cs typeface="Arial" pitchFamily="34" charset="0"/>
            </a:rPr>
            <a:t>S</a:t>
          </a:r>
          <a:r>
            <a:rPr lang="es-MX" sz="2900" dirty="0" smtClean="0">
              <a:solidFill>
                <a:schemeClr val="tx1"/>
              </a:solidFill>
              <a:latin typeface="Book Antiqua" panose="02040602050305030304" pitchFamily="18" charset="0"/>
              <a:cs typeface="Arial" pitchFamily="34" charset="0"/>
            </a:rPr>
            <a:t>e define como el nivel de consumo total anual en alimentación por persona, necesario para satisfacer las necesidades mínimas calóricas diarias, estimadas en 2,282 calorías promedio.</a:t>
          </a:r>
          <a:endParaRPr lang="es-NI" sz="2900" dirty="0">
            <a:solidFill>
              <a:schemeClr val="tx1"/>
            </a:solidFill>
          </a:endParaRPr>
        </a:p>
      </dgm:t>
    </dgm:pt>
    <dgm:pt modelId="{C64B3455-A27C-4D8C-BEC7-8A4EA6C2060D}" type="parTrans" cxnId="{C5EE4CCF-761D-4275-BB45-76CFB55DA432}">
      <dgm:prSet/>
      <dgm:spPr/>
      <dgm:t>
        <a:bodyPr/>
        <a:lstStyle/>
        <a:p>
          <a:endParaRPr lang="es-NI"/>
        </a:p>
      </dgm:t>
    </dgm:pt>
    <dgm:pt modelId="{843C187E-BFDC-492C-B1BE-DC411BBB0D73}" type="sibTrans" cxnId="{C5EE4CCF-761D-4275-BB45-76CFB55DA432}">
      <dgm:prSet/>
      <dgm:spPr/>
      <dgm:t>
        <a:bodyPr/>
        <a:lstStyle/>
        <a:p>
          <a:endParaRPr lang="es-NI"/>
        </a:p>
      </dgm:t>
    </dgm:pt>
    <dgm:pt modelId="{1479F647-B85A-4685-A887-AE8084C820F0}">
      <dgm:prSet phldrT="[Texto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MX" sz="2900" dirty="0" smtClean="0">
              <a:solidFill>
                <a:schemeClr val="tx1"/>
              </a:solidFill>
              <a:latin typeface="Book Antiqua" panose="02040602050305030304" pitchFamily="18" charset="0"/>
              <a:cs typeface="Arial" pitchFamily="34" charset="0"/>
            </a:rPr>
            <a:t>El costo de este requerimiento, según datos finales de la EMNV 2014, fija la línea de pobreza extrema en </a:t>
          </a:r>
          <a:r>
            <a:rPr lang="es-MX" sz="2900" b="1" u="sng" dirty="0" smtClean="0">
              <a:solidFill>
                <a:schemeClr val="tx1"/>
              </a:solidFill>
              <a:latin typeface="Book Antiqua" panose="02040602050305030304" pitchFamily="18" charset="0"/>
              <a:cs typeface="Arial" pitchFamily="34" charset="0"/>
            </a:rPr>
            <a:t>C$10,523.92 per cápita anual.</a:t>
          </a:r>
          <a:endParaRPr lang="es-NI" sz="2900" dirty="0">
            <a:solidFill>
              <a:schemeClr val="tx1"/>
            </a:solidFill>
          </a:endParaRPr>
        </a:p>
      </dgm:t>
    </dgm:pt>
    <dgm:pt modelId="{BB5204EE-7ADA-4600-98E7-606797DF3663}" type="parTrans" cxnId="{9C1923D9-3870-44C2-ADCB-1B741AD2A161}">
      <dgm:prSet/>
      <dgm:spPr/>
      <dgm:t>
        <a:bodyPr/>
        <a:lstStyle/>
        <a:p>
          <a:endParaRPr lang="es-NI"/>
        </a:p>
      </dgm:t>
    </dgm:pt>
    <dgm:pt modelId="{47AA299A-3ACD-492A-8DF9-7259FD435A63}" type="sibTrans" cxnId="{9C1923D9-3870-44C2-ADCB-1B741AD2A161}">
      <dgm:prSet/>
      <dgm:spPr/>
      <dgm:t>
        <a:bodyPr/>
        <a:lstStyle/>
        <a:p>
          <a:endParaRPr lang="es-NI"/>
        </a:p>
      </dgm:t>
    </dgm:pt>
    <dgm:pt modelId="{2F50A7C5-D840-44C8-96BC-DF1AB6B9DD04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es-NI" sz="2000" dirty="0">
            <a:solidFill>
              <a:schemeClr val="tx1"/>
            </a:solidFill>
          </a:endParaRPr>
        </a:p>
      </dgm:t>
    </dgm:pt>
    <dgm:pt modelId="{9D1BDFAA-7C9C-4B7F-91C2-331F8BDB2E07}" type="parTrans" cxnId="{93BB279C-6D19-4943-8879-4C4EC52353DD}">
      <dgm:prSet/>
      <dgm:spPr/>
      <dgm:t>
        <a:bodyPr/>
        <a:lstStyle/>
        <a:p>
          <a:endParaRPr lang="es-NI"/>
        </a:p>
      </dgm:t>
    </dgm:pt>
    <dgm:pt modelId="{00BCE181-8EC8-4EDB-A1E5-E357202813D3}" type="sibTrans" cxnId="{93BB279C-6D19-4943-8879-4C4EC52353DD}">
      <dgm:prSet/>
      <dgm:spPr/>
      <dgm:t>
        <a:bodyPr/>
        <a:lstStyle/>
        <a:p>
          <a:endParaRPr lang="es-NI"/>
        </a:p>
      </dgm:t>
    </dgm:pt>
    <dgm:pt modelId="{50B357F7-8602-407C-9B16-46B221BE22EB}" type="pres">
      <dgm:prSet presAssocID="{2CDA7074-E30E-4C7C-84EE-A15708E4DAC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1A009E2E-792D-407C-A1E0-CBAD364DA4E6}" type="pres">
      <dgm:prSet presAssocID="{71C7ED80-0B37-4E4B-B05D-60E208A342FB}" presName="composite" presStyleCnt="0"/>
      <dgm:spPr/>
    </dgm:pt>
    <dgm:pt modelId="{6CFA6DEB-54A0-4B04-BFE2-E7E1CC486677}" type="pres">
      <dgm:prSet presAssocID="{71C7ED80-0B37-4E4B-B05D-60E208A342FB}" presName="parTx" presStyleLbl="alignNode1" presStyleIdx="0" presStyleCnt="1" custScaleY="100000" custLinFactY="-28292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BCD95E2D-BCF8-45F9-90D3-83B1B36AD012}" type="pres">
      <dgm:prSet presAssocID="{71C7ED80-0B37-4E4B-B05D-60E208A342FB}" presName="desTx" presStyleLbl="alignAccFollowNode1" presStyleIdx="0" presStyleCnt="1" custLinFactNeighborX="-338" custLinFactNeighborY="-6886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93BB279C-6D19-4943-8879-4C4EC52353DD}" srcId="{71C7ED80-0B37-4E4B-B05D-60E208A342FB}" destId="{2F50A7C5-D840-44C8-96BC-DF1AB6B9DD04}" srcOrd="1" destOrd="0" parTransId="{9D1BDFAA-7C9C-4B7F-91C2-331F8BDB2E07}" sibTransId="{00BCE181-8EC8-4EDB-A1E5-E357202813D3}"/>
    <dgm:cxn modelId="{DECD3DA0-4F0C-4D51-9755-B212CE2813FA}" type="presOf" srcId="{DA6AAE7B-E25D-4121-AD70-FEAD8437B0B9}" destId="{BCD95E2D-BCF8-45F9-90D3-83B1B36AD012}" srcOrd="0" destOrd="0" presId="urn:microsoft.com/office/officeart/2005/8/layout/hList1"/>
    <dgm:cxn modelId="{C5EE4CCF-761D-4275-BB45-76CFB55DA432}" srcId="{71C7ED80-0B37-4E4B-B05D-60E208A342FB}" destId="{DA6AAE7B-E25D-4121-AD70-FEAD8437B0B9}" srcOrd="0" destOrd="0" parTransId="{C64B3455-A27C-4D8C-BEC7-8A4EA6C2060D}" sibTransId="{843C187E-BFDC-492C-B1BE-DC411BBB0D73}"/>
    <dgm:cxn modelId="{500DFECB-8ED0-410B-BE24-9E2B54CE934C}" type="presOf" srcId="{2F50A7C5-D840-44C8-96BC-DF1AB6B9DD04}" destId="{BCD95E2D-BCF8-45F9-90D3-83B1B36AD012}" srcOrd="0" destOrd="1" presId="urn:microsoft.com/office/officeart/2005/8/layout/hList1"/>
    <dgm:cxn modelId="{9C1923D9-3870-44C2-ADCB-1B741AD2A161}" srcId="{71C7ED80-0B37-4E4B-B05D-60E208A342FB}" destId="{1479F647-B85A-4685-A887-AE8084C820F0}" srcOrd="2" destOrd="0" parTransId="{BB5204EE-7ADA-4600-98E7-606797DF3663}" sibTransId="{47AA299A-3ACD-492A-8DF9-7259FD435A63}"/>
    <dgm:cxn modelId="{CD8798AE-2EE0-4628-83BE-569AA1251B79}" type="presOf" srcId="{1479F647-B85A-4685-A887-AE8084C820F0}" destId="{BCD95E2D-BCF8-45F9-90D3-83B1B36AD012}" srcOrd="0" destOrd="2" presId="urn:microsoft.com/office/officeart/2005/8/layout/hList1"/>
    <dgm:cxn modelId="{36CC3B4C-B44E-4550-86D8-0F1B23B3AC24}" type="presOf" srcId="{2CDA7074-E30E-4C7C-84EE-A15708E4DAC1}" destId="{50B357F7-8602-407C-9B16-46B221BE22EB}" srcOrd="0" destOrd="0" presId="urn:microsoft.com/office/officeart/2005/8/layout/hList1"/>
    <dgm:cxn modelId="{56F1DC53-50B6-420C-A448-EAB742D43DA1}" srcId="{2CDA7074-E30E-4C7C-84EE-A15708E4DAC1}" destId="{71C7ED80-0B37-4E4B-B05D-60E208A342FB}" srcOrd="0" destOrd="0" parTransId="{76F59B9B-AB47-4CBE-B945-908A66BB80B8}" sibTransId="{EF4BF7AB-21E4-457C-BE39-88907FACBB95}"/>
    <dgm:cxn modelId="{55536C5D-07A7-4D57-BD98-0695AA9A3813}" type="presOf" srcId="{71C7ED80-0B37-4E4B-B05D-60E208A342FB}" destId="{6CFA6DEB-54A0-4B04-BFE2-E7E1CC486677}" srcOrd="0" destOrd="0" presId="urn:microsoft.com/office/officeart/2005/8/layout/hList1"/>
    <dgm:cxn modelId="{5104F6F5-D318-4239-B535-06880821E07C}" type="presParOf" srcId="{50B357F7-8602-407C-9B16-46B221BE22EB}" destId="{1A009E2E-792D-407C-A1E0-CBAD364DA4E6}" srcOrd="0" destOrd="0" presId="urn:microsoft.com/office/officeart/2005/8/layout/hList1"/>
    <dgm:cxn modelId="{5CA13E8E-1BFC-41C2-BC8C-74884D0EBFD6}" type="presParOf" srcId="{1A009E2E-792D-407C-A1E0-CBAD364DA4E6}" destId="{6CFA6DEB-54A0-4B04-BFE2-E7E1CC486677}" srcOrd="0" destOrd="0" presId="urn:microsoft.com/office/officeart/2005/8/layout/hList1"/>
    <dgm:cxn modelId="{495CC728-5DA0-444A-B868-24FB8E13DB67}" type="presParOf" srcId="{1A009E2E-792D-407C-A1E0-CBAD364DA4E6}" destId="{BCD95E2D-BCF8-45F9-90D3-83B1B36AD012}" srcOrd="1" destOrd="0" presId="urn:microsoft.com/office/officeart/2005/8/layout/hLis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96A3FC-E26F-474C-89CD-B292D58EC03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E3F7648D-51F3-4B14-A414-C49C0D3397CF}">
      <dgm:prSet phldrT="[Texto]" custT="1"/>
      <dgm:spPr>
        <a:solidFill>
          <a:srgbClr val="FFC000"/>
        </a:solidFill>
      </dgm:spPr>
      <dgm:t>
        <a:bodyPr/>
        <a:lstStyle/>
        <a:p>
          <a:pPr algn="ctr"/>
          <a:r>
            <a:rPr lang="es-NI" sz="3200" b="1" u="sng" cap="small" dirty="0" smtClean="0">
              <a:solidFill>
                <a:schemeClr val="tx1"/>
              </a:solidFill>
              <a:effectLst/>
              <a:latin typeface="Book Antiqua" panose="02040602050305030304" pitchFamily="18" charset="0"/>
            </a:rPr>
            <a:t>Línea de Pobreza General (LPG):</a:t>
          </a:r>
          <a:endParaRPr lang="es-NI" sz="3200" b="1" dirty="0"/>
        </a:p>
      </dgm:t>
    </dgm:pt>
    <dgm:pt modelId="{357D0268-0CFA-4FD7-8D68-7C483E776465}" type="parTrans" cxnId="{4CA0DEDE-B3E0-4E97-A7BF-14CC9CD601E3}">
      <dgm:prSet/>
      <dgm:spPr/>
      <dgm:t>
        <a:bodyPr/>
        <a:lstStyle/>
        <a:p>
          <a:pPr algn="just"/>
          <a:endParaRPr lang="es-NI"/>
        </a:p>
      </dgm:t>
    </dgm:pt>
    <dgm:pt modelId="{F321FB9A-9BFD-48BA-BEE5-8F389BB909AC}" type="sibTrans" cxnId="{4CA0DEDE-B3E0-4E97-A7BF-14CC9CD601E3}">
      <dgm:prSet/>
      <dgm:spPr/>
      <dgm:t>
        <a:bodyPr/>
        <a:lstStyle/>
        <a:p>
          <a:pPr algn="just"/>
          <a:endParaRPr lang="es-NI"/>
        </a:p>
      </dgm:t>
    </dgm:pt>
    <dgm:pt modelId="{7D81E9C8-D8E4-40E1-B044-C5F643A851E2}">
      <dgm:prSet phldrT="[Texto]"/>
      <dgm:spPr>
        <a:solidFill>
          <a:srgbClr val="FFFFCC">
            <a:alpha val="89804"/>
          </a:srgbClr>
        </a:solidFill>
      </dgm:spPr>
      <dgm:t>
        <a:bodyPr/>
        <a:lstStyle/>
        <a:p>
          <a:pPr algn="just"/>
          <a:r>
            <a:rPr lang="es-MX" sz="2600" dirty="0" smtClean="0">
              <a:latin typeface="Book Antiqua" panose="02040602050305030304" pitchFamily="18" charset="0"/>
              <a:cs typeface="Arial" pitchFamily="34" charset="0"/>
            </a:rPr>
            <a:t>Se define como el nivel de consumo anual por persona en alimentos (línea de pobreza extrema), más un monto adicional para el consumo de servicios y bienes no alimenticios como: vivienda, transporte, educación, salud, vestuario y los de uso cotidiano en el hogar.</a:t>
          </a:r>
          <a:endParaRPr lang="es-NI" sz="2600" dirty="0"/>
        </a:p>
      </dgm:t>
    </dgm:pt>
    <dgm:pt modelId="{B299D3ED-143F-4463-8CED-00D54E4E5811}" type="parTrans" cxnId="{86F07A0F-0A2E-44AA-91AC-17DE85D21126}">
      <dgm:prSet/>
      <dgm:spPr/>
      <dgm:t>
        <a:bodyPr/>
        <a:lstStyle/>
        <a:p>
          <a:pPr algn="just"/>
          <a:endParaRPr lang="es-NI"/>
        </a:p>
      </dgm:t>
    </dgm:pt>
    <dgm:pt modelId="{CB846C11-CCB3-47F2-81F4-845BF866E306}" type="sibTrans" cxnId="{86F07A0F-0A2E-44AA-91AC-17DE85D21126}">
      <dgm:prSet/>
      <dgm:spPr/>
      <dgm:t>
        <a:bodyPr/>
        <a:lstStyle/>
        <a:p>
          <a:pPr algn="just"/>
          <a:endParaRPr lang="es-NI"/>
        </a:p>
      </dgm:t>
    </dgm:pt>
    <dgm:pt modelId="{F75DD756-E3B0-44A6-A02E-738C366E8062}">
      <dgm:prSet phldrT="[Texto]"/>
      <dgm:spPr>
        <a:solidFill>
          <a:srgbClr val="FFFFCC">
            <a:alpha val="89804"/>
          </a:srgbClr>
        </a:solidFill>
      </dgm:spPr>
      <dgm:t>
        <a:bodyPr/>
        <a:lstStyle/>
        <a:p>
          <a:pPr algn="just"/>
          <a:r>
            <a:rPr lang="es-MX" sz="2600" dirty="0" smtClean="0">
              <a:latin typeface="Book Antiqua" panose="02040602050305030304" pitchFamily="18" charset="0"/>
              <a:cs typeface="Arial" pitchFamily="34" charset="0"/>
            </a:rPr>
            <a:t>El valor de la línea de pobreza general, se estimó en un nivel de consumo de </a:t>
          </a:r>
          <a:r>
            <a:rPr lang="es-MX" sz="2600" b="1" u="sng" dirty="0" smtClean="0">
              <a:latin typeface="Book Antiqua" panose="02040602050305030304" pitchFamily="18" charset="0"/>
              <a:cs typeface="Arial" pitchFamily="34" charset="0"/>
            </a:rPr>
            <a:t>C$17,011.47 per cápita anual</a:t>
          </a:r>
          <a:r>
            <a:rPr lang="es-MX" sz="2600" dirty="0" smtClean="0">
              <a:latin typeface="Book Antiqua" panose="02040602050305030304" pitchFamily="18" charset="0"/>
              <a:cs typeface="Arial" pitchFamily="34" charset="0"/>
            </a:rPr>
            <a:t>.</a:t>
          </a:r>
          <a:endParaRPr lang="es-NI" sz="2600" dirty="0"/>
        </a:p>
      </dgm:t>
    </dgm:pt>
    <dgm:pt modelId="{C9F3B6EB-6013-4672-A1EF-9BC5945FF9F3}" type="parTrans" cxnId="{738AD3FE-219E-47CA-B156-75CB1AED979C}">
      <dgm:prSet/>
      <dgm:spPr/>
      <dgm:t>
        <a:bodyPr/>
        <a:lstStyle/>
        <a:p>
          <a:pPr algn="just"/>
          <a:endParaRPr lang="es-NI"/>
        </a:p>
      </dgm:t>
    </dgm:pt>
    <dgm:pt modelId="{9B0AC97B-7AEE-42F8-A6D5-6BCB4C89724C}" type="sibTrans" cxnId="{738AD3FE-219E-47CA-B156-75CB1AED979C}">
      <dgm:prSet/>
      <dgm:spPr/>
      <dgm:t>
        <a:bodyPr/>
        <a:lstStyle/>
        <a:p>
          <a:pPr algn="just"/>
          <a:endParaRPr lang="es-NI"/>
        </a:p>
      </dgm:t>
    </dgm:pt>
    <dgm:pt modelId="{FFD47C86-0C75-4CFC-AC6C-BF52FD8C55D7}">
      <dgm:prSet phldrT="[Texto]" custT="1"/>
      <dgm:spPr>
        <a:solidFill>
          <a:srgbClr val="FFFFCC">
            <a:alpha val="89804"/>
          </a:srgbClr>
        </a:solidFill>
      </dgm:spPr>
      <dgm:t>
        <a:bodyPr/>
        <a:lstStyle/>
        <a:p>
          <a:pPr algn="just"/>
          <a:endParaRPr lang="es-NI" sz="2000" dirty="0"/>
        </a:p>
      </dgm:t>
    </dgm:pt>
    <dgm:pt modelId="{CF3B592A-EE09-4A34-A382-44E0553BC570}" type="parTrans" cxnId="{C3B29F79-05FB-4B4E-8081-96D9A67F18A3}">
      <dgm:prSet/>
      <dgm:spPr/>
      <dgm:t>
        <a:bodyPr/>
        <a:lstStyle/>
        <a:p>
          <a:endParaRPr lang="es-NI"/>
        </a:p>
      </dgm:t>
    </dgm:pt>
    <dgm:pt modelId="{FFB9A153-FB2C-410C-8923-D16CB0EBF33A}" type="sibTrans" cxnId="{C3B29F79-05FB-4B4E-8081-96D9A67F18A3}">
      <dgm:prSet/>
      <dgm:spPr/>
      <dgm:t>
        <a:bodyPr/>
        <a:lstStyle/>
        <a:p>
          <a:endParaRPr lang="es-NI"/>
        </a:p>
      </dgm:t>
    </dgm:pt>
    <dgm:pt modelId="{F15AE066-19A9-4F87-8399-ACD00CB2DD2D}" type="pres">
      <dgm:prSet presAssocID="{2C96A3FC-E26F-474C-89CD-B292D58EC03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B1233570-C7BD-4A0C-A8CA-328D1B82313D}" type="pres">
      <dgm:prSet presAssocID="{E3F7648D-51F3-4B14-A414-C49C0D3397CF}" presName="composite" presStyleCnt="0"/>
      <dgm:spPr/>
    </dgm:pt>
    <dgm:pt modelId="{C6F15721-EA8C-47FB-B07C-8922AE0A0997}" type="pres">
      <dgm:prSet presAssocID="{E3F7648D-51F3-4B14-A414-C49C0D3397CF}" presName="parTx" presStyleLbl="alignNode1" presStyleIdx="0" presStyleCnt="1" custScaleY="118809" custLinFactNeighborY="-846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D7F98095-3114-484A-8D13-8A6C384A7863}" type="pres">
      <dgm:prSet presAssocID="{E3F7648D-51F3-4B14-A414-C49C0D3397CF}" presName="desTx" presStyleLbl="alignAccFollowNode1" presStyleIdx="0" presStyleCnt="1" custScaleY="114767" custLinFactNeighborY="85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4A99822D-DE60-4215-8CD1-2F0563B11D3E}" type="presOf" srcId="{E3F7648D-51F3-4B14-A414-C49C0D3397CF}" destId="{C6F15721-EA8C-47FB-B07C-8922AE0A0997}" srcOrd="0" destOrd="0" presId="urn:microsoft.com/office/officeart/2005/8/layout/hList1"/>
    <dgm:cxn modelId="{2C7687B9-DC59-45BD-A3E3-4D5B1E202EAF}" type="presOf" srcId="{7D81E9C8-D8E4-40E1-B044-C5F643A851E2}" destId="{D7F98095-3114-484A-8D13-8A6C384A7863}" srcOrd="0" destOrd="0" presId="urn:microsoft.com/office/officeart/2005/8/layout/hList1"/>
    <dgm:cxn modelId="{456B258A-781B-41F4-8EC1-578BD77F7C5C}" type="presOf" srcId="{FFD47C86-0C75-4CFC-AC6C-BF52FD8C55D7}" destId="{D7F98095-3114-484A-8D13-8A6C384A7863}" srcOrd="0" destOrd="1" presId="urn:microsoft.com/office/officeart/2005/8/layout/hList1"/>
    <dgm:cxn modelId="{D87D6509-9C8B-4B83-B85B-77A89A1AF7B7}" type="presOf" srcId="{2C96A3FC-E26F-474C-89CD-B292D58EC032}" destId="{F15AE066-19A9-4F87-8399-ACD00CB2DD2D}" srcOrd="0" destOrd="0" presId="urn:microsoft.com/office/officeart/2005/8/layout/hList1"/>
    <dgm:cxn modelId="{738AD3FE-219E-47CA-B156-75CB1AED979C}" srcId="{E3F7648D-51F3-4B14-A414-C49C0D3397CF}" destId="{F75DD756-E3B0-44A6-A02E-738C366E8062}" srcOrd="2" destOrd="0" parTransId="{C9F3B6EB-6013-4672-A1EF-9BC5945FF9F3}" sibTransId="{9B0AC97B-7AEE-42F8-A6D5-6BCB4C89724C}"/>
    <dgm:cxn modelId="{C3B29F79-05FB-4B4E-8081-96D9A67F18A3}" srcId="{E3F7648D-51F3-4B14-A414-C49C0D3397CF}" destId="{FFD47C86-0C75-4CFC-AC6C-BF52FD8C55D7}" srcOrd="1" destOrd="0" parTransId="{CF3B592A-EE09-4A34-A382-44E0553BC570}" sibTransId="{FFB9A153-FB2C-410C-8923-D16CB0EBF33A}"/>
    <dgm:cxn modelId="{4CA0DEDE-B3E0-4E97-A7BF-14CC9CD601E3}" srcId="{2C96A3FC-E26F-474C-89CD-B292D58EC032}" destId="{E3F7648D-51F3-4B14-A414-C49C0D3397CF}" srcOrd="0" destOrd="0" parTransId="{357D0268-0CFA-4FD7-8D68-7C483E776465}" sibTransId="{F321FB9A-9BFD-48BA-BEE5-8F389BB909AC}"/>
    <dgm:cxn modelId="{86F07A0F-0A2E-44AA-91AC-17DE85D21126}" srcId="{E3F7648D-51F3-4B14-A414-C49C0D3397CF}" destId="{7D81E9C8-D8E4-40E1-B044-C5F643A851E2}" srcOrd="0" destOrd="0" parTransId="{B299D3ED-143F-4463-8CED-00D54E4E5811}" sibTransId="{CB846C11-CCB3-47F2-81F4-845BF866E306}"/>
    <dgm:cxn modelId="{C8EE3797-0CD1-48A0-BE53-6079EDAFD08C}" type="presOf" srcId="{F75DD756-E3B0-44A6-A02E-738C366E8062}" destId="{D7F98095-3114-484A-8D13-8A6C384A7863}" srcOrd="0" destOrd="2" presId="urn:microsoft.com/office/officeart/2005/8/layout/hList1"/>
    <dgm:cxn modelId="{306C14E1-303E-4CB6-AD18-14B2E5C0434B}" type="presParOf" srcId="{F15AE066-19A9-4F87-8399-ACD00CB2DD2D}" destId="{B1233570-C7BD-4A0C-A8CA-328D1B82313D}" srcOrd="0" destOrd="0" presId="urn:microsoft.com/office/officeart/2005/8/layout/hList1"/>
    <dgm:cxn modelId="{B8771955-7939-43B6-B7E7-08D562BDBA32}" type="presParOf" srcId="{B1233570-C7BD-4A0C-A8CA-328D1B82313D}" destId="{C6F15721-EA8C-47FB-B07C-8922AE0A0997}" srcOrd="0" destOrd="0" presId="urn:microsoft.com/office/officeart/2005/8/layout/hList1"/>
    <dgm:cxn modelId="{BC28DB51-F443-420E-978D-C98D6B37F9A2}" type="presParOf" srcId="{B1233570-C7BD-4A0C-A8CA-328D1B82313D}" destId="{D7F98095-3114-484A-8D13-8A6C384A786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A89114-D709-4248-8A91-CF5144A4264A}">
      <dsp:nvSpPr>
        <dsp:cNvPr id="0" name=""/>
        <dsp:cNvSpPr/>
      </dsp:nvSpPr>
      <dsp:spPr>
        <a:xfrm>
          <a:off x="40" y="50199"/>
          <a:ext cx="3869550" cy="87858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8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b="1" u="none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Diseño y tamaño de muestra</a:t>
          </a:r>
          <a:endParaRPr lang="es-NI" sz="2400" u="none" kern="1200" dirty="0">
            <a:solidFill>
              <a:schemeClr val="tx1"/>
            </a:solidFill>
          </a:endParaRPr>
        </a:p>
      </dsp:txBody>
      <dsp:txXfrm>
        <a:off x="40" y="50199"/>
        <a:ext cx="3869550" cy="878585"/>
      </dsp:txXfrm>
    </dsp:sp>
    <dsp:sp modelId="{B3FC1D63-F6A3-4CBB-B688-6FED33D9D1B7}">
      <dsp:nvSpPr>
        <dsp:cNvPr id="0" name=""/>
        <dsp:cNvSpPr/>
      </dsp:nvSpPr>
      <dsp:spPr>
        <a:xfrm>
          <a:off x="0" y="873963"/>
          <a:ext cx="3869550" cy="355752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NI" sz="2400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4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Muestra probabilística de áreas, estratificada y bietápica con tamaño de 7,570 viviendas</a:t>
          </a:r>
          <a:endParaRPr lang="es-NI" sz="2400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4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Variable de diseño fue la </a:t>
          </a:r>
          <a:r>
            <a:rPr lang="es-NI" sz="24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tasa de pobreza extrema, según EMNV 2009</a:t>
          </a:r>
          <a:endParaRPr lang="es-NI" sz="2400" kern="1200" dirty="0">
            <a:solidFill>
              <a:schemeClr val="tx1"/>
            </a:solidFill>
          </a:endParaRPr>
        </a:p>
      </dsp:txBody>
      <dsp:txXfrm>
        <a:off x="0" y="873963"/>
        <a:ext cx="3869550" cy="3557520"/>
      </dsp:txXfrm>
    </dsp:sp>
    <dsp:sp modelId="{C1E164B6-0958-49F4-B6C6-7518D6CF8C1B}">
      <dsp:nvSpPr>
        <dsp:cNvPr id="0" name=""/>
        <dsp:cNvSpPr/>
      </dsp:nvSpPr>
      <dsp:spPr>
        <a:xfrm>
          <a:off x="4411328" y="50199"/>
          <a:ext cx="3869550" cy="878585"/>
        </a:xfrm>
        <a:prstGeom prst="rect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2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0">
              <a:srgbClr val="92D050"/>
            </a:gs>
            <a:gs pos="2500">
              <a:schemeClr val="accent6">
                <a:lumMod val="60000"/>
                <a:lumOff val="40000"/>
              </a:schemeClr>
            </a:gs>
            <a:gs pos="3000">
              <a:srgbClr val="92D050"/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2400" b="1" u="none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Niveles de inferencia</a:t>
          </a:r>
          <a:endParaRPr lang="es-NI" sz="2400" u="none" kern="1200" dirty="0">
            <a:solidFill>
              <a:schemeClr val="tx1"/>
            </a:solidFill>
          </a:endParaRPr>
        </a:p>
      </dsp:txBody>
      <dsp:txXfrm>
        <a:off x="4411328" y="50199"/>
        <a:ext cx="3869550" cy="878585"/>
      </dsp:txXfrm>
    </dsp:sp>
    <dsp:sp modelId="{9E3118F0-8820-4E3D-BF24-0C631564FEB8}">
      <dsp:nvSpPr>
        <dsp:cNvPr id="0" name=""/>
        <dsp:cNvSpPr/>
      </dsp:nvSpPr>
      <dsp:spPr>
        <a:xfrm>
          <a:off x="4411369" y="907083"/>
          <a:ext cx="3869550" cy="3557520"/>
        </a:xfrm>
        <a:prstGeom prst="rect">
          <a:avLst/>
        </a:prstGeom>
        <a:solidFill>
          <a:srgbClr val="E5FFFF"/>
        </a:solidFill>
        <a:ln w="635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NI" sz="2400" kern="1200" dirty="0" smtClean="0">
              <a:latin typeface="Book Antiqua" panose="02040602050305030304" pitchFamily="18" charset="0"/>
            </a:rPr>
            <a:t>P</a:t>
          </a:r>
          <a:r>
            <a:rPr lang="es-ES_tradnl" sz="2400" kern="1200" dirty="0" smtClean="0">
              <a:latin typeface="Book Antiqua" panose="02040602050305030304" pitchFamily="18" charset="0"/>
            </a:rPr>
            <a:t>ermite obtener estimaciones a nivel nacional.</a:t>
          </a:r>
          <a:endParaRPr lang="es-NI" sz="2400" kern="1200" dirty="0">
            <a:solidFill>
              <a:schemeClr val="tx1"/>
            </a:solidFill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400" kern="1200" dirty="0" smtClean="0">
              <a:latin typeface="Book Antiqua" panose="02040602050305030304" pitchFamily="18" charset="0"/>
            </a:rPr>
            <a:t>Ámbito urbano-rural.</a:t>
          </a:r>
          <a:endParaRPr lang="es-NI" sz="2400" kern="1200" dirty="0">
            <a:solidFill>
              <a:schemeClr val="tx1"/>
            </a:solidFill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400" kern="1200" dirty="0" smtClean="0">
              <a:latin typeface="Book Antiqua" panose="02040602050305030304" pitchFamily="18" charset="0"/>
            </a:rPr>
            <a:t>Dominios: Managua, Pacífico, Central y Costa Caribe</a:t>
          </a:r>
          <a:endParaRPr lang="es-NI" sz="2400" kern="1200" dirty="0">
            <a:solidFill>
              <a:schemeClr val="tx1"/>
            </a:solidFill>
          </a:endParaRPr>
        </a:p>
      </dsp:txBody>
      <dsp:txXfrm>
        <a:off x="4411369" y="907083"/>
        <a:ext cx="3869550" cy="3557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2E523-60AF-4768-9944-D1DAB8C63F0B}">
      <dsp:nvSpPr>
        <dsp:cNvPr id="0" name=""/>
        <dsp:cNvSpPr/>
      </dsp:nvSpPr>
      <dsp:spPr>
        <a:xfrm>
          <a:off x="0" y="73378"/>
          <a:ext cx="1899958" cy="79069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05BE2"/>
            </a:gs>
            <a:gs pos="0">
              <a:srgbClr val="FF794F"/>
            </a:gs>
            <a:gs pos="84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2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Alimentos</a:t>
          </a:r>
          <a:endParaRPr lang="es-NI" sz="2400" b="1" kern="1200" dirty="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23159" y="96537"/>
        <a:ext cx="1853640" cy="744375"/>
      </dsp:txXfrm>
    </dsp:sp>
    <dsp:sp modelId="{9C506E5E-EACA-4A8C-A4EB-5AE9962D98B7}">
      <dsp:nvSpPr>
        <dsp:cNvPr id="0" name=""/>
        <dsp:cNvSpPr/>
      </dsp:nvSpPr>
      <dsp:spPr>
        <a:xfrm>
          <a:off x="189995" y="864072"/>
          <a:ext cx="229554" cy="559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771"/>
              </a:lnTo>
              <a:lnTo>
                <a:pt x="229554" y="55977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73B681-828E-443B-A4AC-A37DA0D20329}">
      <dsp:nvSpPr>
        <dsp:cNvPr id="0" name=""/>
        <dsp:cNvSpPr/>
      </dsp:nvSpPr>
      <dsp:spPr>
        <a:xfrm>
          <a:off x="419550" y="1028497"/>
          <a:ext cx="2795147" cy="790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>
              <a:latin typeface="Book Antiqua" panose="02040602050305030304" pitchFamily="18" charset="0"/>
            </a:rPr>
            <a:t>Alimentos comprados y consumidos por los miembros del hogar</a:t>
          </a:r>
          <a:endParaRPr lang="es-NI" sz="1600" kern="1200" dirty="0">
            <a:latin typeface="Book Antiqua" panose="02040602050305030304" pitchFamily="18" charset="0"/>
          </a:endParaRPr>
        </a:p>
      </dsp:txBody>
      <dsp:txXfrm>
        <a:off x="442709" y="1051656"/>
        <a:ext cx="2748829" cy="744375"/>
      </dsp:txXfrm>
    </dsp:sp>
    <dsp:sp modelId="{66326964-9BE9-46E3-9D2D-946B44E16CED}">
      <dsp:nvSpPr>
        <dsp:cNvPr id="0" name=""/>
        <dsp:cNvSpPr/>
      </dsp:nvSpPr>
      <dsp:spPr>
        <a:xfrm>
          <a:off x="189995" y="864072"/>
          <a:ext cx="200785" cy="1693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3500"/>
              </a:lnTo>
              <a:lnTo>
                <a:pt x="200785" y="169350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7D3EE-D720-4F7E-A53D-ADAAA105F314}">
      <dsp:nvSpPr>
        <dsp:cNvPr id="0" name=""/>
        <dsp:cNvSpPr/>
      </dsp:nvSpPr>
      <dsp:spPr>
        <a:xfrm>
          <a:off x="390781" y="2162226"/>
          <a:ext cx="2844625" cy="790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338825"/>
              <a:satOff val="12500"/>
              <a:lumOff val="-183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>
              <a:latin typeface="Book Antiqua" panose="02040602050305030304" pitchFamily="18" charset="0"/>
            </a:rPr>
            <a:t>Alimentos obtenidos de otra fuente que no sea el hogar mismo</a:t>
          </a:r>
          <a:endParaRPr lang="es-NI" sz="1600" kern="1200" dirty="0">
            <a:latin typeface="Book Antiqua" panose="02040602050305030304" pitchFamily="18" charset="0"/>
          </a:endParaRPr>
        </a:p>
      </dsp:txBody>
      <dsp:txXfrm>
        <a:off x="413940" y="2185385"/>
        <a:ext cx="2798307" cy="744375"/>
      </dsp:txXfrm>
    </dsp:sp>
    <dsp:sp modelId="{97854A4F-B1AC-4214-BCFE-F2EDDEA51C11}">
      <dsp:nvSpPr>
        <dsp:cNvPr id="0" name=""/>
        <dsp:cNvSpPr/>
      </dsp:nvSpPr>
      <dsp:spPr>
        <a:xfrm>
          <a:off x="189995" y="864072"/>
          <a:ext cx="277970" cy="2811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1098"/>
              </a:lnTo>
              <a:lnTo>
                <a:pt x="277970" y="281109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291066-86F7-4B37-B0BC-651593B8916D}">
      <dsp:nvSpPr>
        <dsp:cNvPr id="0" name=""/>
        <dsp:cNvSpPr/>
      </dsp:nvSpPr>
      <dsp:spPr>
        <a:xfrm>
          <a:off x="467966" y="3279824"/>
          <a:ext cx="2719455" cy="790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>
              <a:latin typeface="Book Antiqua" panose="02040602050305030304" pitchFamily="18" charset="0"/>
            </a:rPr>
            <a:t>Alimentos producidos en el hogar y se auto consumen</a:t>
          </a:r>
          <a:endParaRPr lang="es-NI" sz="1600" kern="1200" dirty="0">
            <a:latin typeface="Book Antiqua" panose="02040602050305030304" pitchFamily="18" charset="0"/>
          </a:endParaRPr>
        </a:p>
      </dsp:txBody>
      <dsp:txXfrm>
        <a:off x="491125" y="3302983"/>
        <a:ext cx="2673137" cy="744375"/>
      </dsp:txXfrm>
    </dsp:sp>
    <dsp:sp modelId="{5BF58216-3B64-4975-B99F-2E20845FF881}">
      <dsp:nvSpPr>
        <dsp:cNvPr id="0" name=""/>
        <dsp:cNvSpPr/>
      </dsp:nvSpPr>
      <dsp:spPr>
        <a:xfrm>
          <a:off x="189995" y="864072"/>
          <a:ext cx="258677" cy="4224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4646"/>
              </a:lnTo>
              <a:lnTo>
                <a:pt x="258677" y="422464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91A29-2326-444F-9A08-1FFF8EF04339}">
      <dsp:nvSpPr>
        <dsp:cNvPr id="0" name=""/>
        <dsp:cNvSpPr/>
      </dsp:nvSpPr>
      <dsp:spPr>
        <a:xfrm>
          <a:off x="448673" y="4693372"/>
          <a:ext cx="2758041" cy="790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1016475"/>
              <a:satOff val="37500"/>
              <a:lumOff val="-551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>
              <a:latin typeface="Book Antiqua" panose="02040602050305030304" pitchFamily="18" charset="0"/>
            </a:rPr>
            <a:t>Alimentos provenientes de donaciones o regalos</a:t>
          </a:r>
          <a:endParaRPr lang="es-NI" sz="1600" kern="1200" dirty="0">
            <a:latin typeface="Book Antiqua" panose="02040602050305030304" pitchFamily="18" charset="0"/>
          </a:endParaRPr>
        </a:p>
      </dsp:txBody>
      <dsp:txXfrm>
        <a:off x="471832" y="4716531"/>
        <a:ext cx="2711723" cy="744375"/>
      </dsp:txXfrm>
    </dsp:sp>
    <dsp:sp modelId="{C1F43DAC-880B-4D98-B864-2940F7F0D34B}">
      <dsp:nvSpPr>
        <dsp:cNvPr id="0" name=""/>
        <dsp:cNvSpPr/>
      </dsp:nvSpPr>
      <dsp:spPr>
        <a:xfrm>
          <a:off x="4757439" y="10423"/>
          <a:ext cx="2200849" cy="79069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05BE2"/>
            </a:gs>
            <a:gs pos="62000">
              <a:srgbClr val="84B4F4"/>
            </a:gs>
            <a:gs pos="85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2400" b="1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No alimentos</a:t>
          </a:r>
          <a:endParaRPr lang="es-NI" sz="2400" b="1" kern="1200" dirty="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4780598" y="33582"/>
        <a:ext cx="2154531" cy="744375"/>
      </dsp:txXfrm>
    </dsp:sp>
    <dsp:sp modelId="{7E175C26-F0F8-4103-A6A5-E1BD12790785}">
      <dsp:nvSpPr>
        <dsp:cNvPr id="0" name=""/>
        <dsp:cNvSpPr/>
      </dsp:nvSpPr>
      <dsp:spPr>
        <a:xfrm>
          <a:off x="4977524" y="801117"/>
          <a:ext cx="220094" cy="562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302"/>
              </a:lnTo>
              <a:lnTo>
                <a:pt x="220094" y="562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C02EDB-1101-4E0E-909A-A21E9C27229B}">
      <dsp:nvSpPr>
        <dsp:cNvPr id="0" name=""/>
        <dsp:cNvSpPr/>
      </dsp:nvSpPr>
      <dsp:spPr>
        <a:xfrm>
          <a:off x="5197619" y="968072"/>
          <a:ext cx="2209287" cy="790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latin typeface="Book Antiqua" panose="02040602050305030304" pitchFamily="18" charset="0"/>
            </a:rPr>
            <a:t>Vivienda</a:t>
          </a:r>
          <a:endParaRPr lang="es-NI" sz="1600" kern="1200" dirty="0">
            <a:latin typeface="Book Antiqua" panose="02040602050305030304" pitchFamily="18" charset="0"/>
          </a:endParaRPr>
        </a:p>
      </dsp:txBody>
      <dsp:txXfrm>
        <a:off x="5220778" y="991231"/>
        <a:ext cx="2162969" cy="744375"/>
      </dsp:txXfrm>
    </dsp:sp>
    <dsp:sp modelId="{648F0909-EC00-47F6-B47C-6E2A03C58061}">
      <dsp:nvSpPr>
        <dsp:cNvPr id="0" name=""/>
        <dsp:cNvSpPr/>
      </dsp:nvSpPr>
      <dsp:spPr>
        <a:xfrm>
          <a:off x="4977524" y="801117"/>
          <a:ext cx="220094" cy="15506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0669"/>
              </a:lnTo>
              <a:lnTo>
                <a:pt x="220094" y="155066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FDD9D1-243F-43E9-9F70-9BEA487AF16D}">
      <dsp:nvSpPr>
        <dsp:cNvPr id="0" name=""/>
        <dsp:cNvSpPr/>
      </dsp:nvSpPr>
      <dsp:spPr>
        <a:xfrm>
          <a:off x="5197619" y="1956440"/>
          <a:ext cx="2209300" cy="790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1694124"/>
              <a:satOff val="62500"/>
              <a:lumOff val="-919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latin typeface="Book Antiqua" panose="02040602050305030304" pitchFamily="18" charset="0"/>
            </a:rPr>
            <a:t>Salud</a:t>
          </a:r>
          <a:endParaRPr lang="es-NI" sz="1600" kern="1200" dirty="0">
            <a:latin typeface="Book Antiqua" panose="02040602050305030304" pitchFamily="18" charset="0"/>
          </a:endParaRPr>
        </a:p>
      </dsp:txBody>
      <dsp:txXfrm>
        <a:off x="5220778" y="1979599"/>
        <a:ext cx="2162982" cy="744375"/>
      </dsp:txXfrm>
    </dsp:sp>
    <dsp:sp modelId="{0218C6F2-D497-42E2-BD64-4D46E43CA4EA}">
      <dsp:nvSpPr>
        <dsp:cNvPr id="0" name=""/>
        <dsp:cNvSpPr/>
      </dsp:nvSpPr>
      <dsp:spPr>
        <a:xfrm>
          <a:off x="4977524" y="801117"/>
          <a:ext cx="248837" cy="2604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4878"/>
              </a:lnTo>
              <a:lnTo>
                <a:pt x="248837" y="260487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9726F5-13B2-430A-B0FB-15091161F878}">
      <dsp:nvSpPr>
        <dsp:cNvPr id="0" name=""/>
        <dsp:cNvSpPr/>
      </dsp:nvSpPr>
      <dsp:spPr>
        <a:xfrm>
          <a:off x="5226362" y="3010648"/>
          <a:ext cx="2212513" cy="790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latin typeface="Book Antiqua" panose="02040602050305030304" pitchFamily="18" charset="0"/>
            </a:rPr>
            <a:t>Educación</a:t>
          </a:r>
          <a:endParaRPr lang="es-NI" sz="1600" kern="1200" dirty="0">
            <a:latin typeface="Book Antiqua" panose="02040602050305030304" pitchFamily="18" charset="0"/>
          </a:endParaRPr>
        </a:p>
      </dsp:txBody>
      <dsp:txXfrm>
        <a:off x="5249521" y="3033807"/>
        <a:ext cx="2166195" cy="744375"/>
      </dsp:txXfrm>
    </dsp:sp>
    <dsp:sp modelId="{A2DA1186-7522-4099-9FFE-8CC27A7985C0}">
      <dsp:nvSpPr>
        <dsp:cNvPr id="0" name=""/>
        <dsp:cNvSpPr/>
      </dsp:nvSpPr>
      <dsp:spPr>
        <a:xfrm>
          <a:off x="4977524" y="801117"/>
          <a:ext cx="190351" cy="3580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0823"/>
              </a:lnTo>
              <a:lnTo>
                <a:pt x="190351" y="358082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209806-570D-41DE-9F71-9C44403AD9A6}">
      <dsp:nvSpPr>
        <dsp:cNvPr id="0" name=""/>
        <dsp:cNvSpPr/>
      </dsp:nvSpPr>
      <dsp:spPr>
        <a:xfrm>
          <a:off x="5167876" y="3986594"/>
          <a:ext cx="2325272" cy="790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2371774"/>
              <a:satOff val="87500"/>
              <a:lumOff val="-1286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latin typeface="Book Antiqua" panose="02040602050305030304" pitchFamily="18" charset="0"/>
            </a:rPr>
            <a:t>Equipamiento del hogar</a:t>
          </a:r>
          <a:endParaRPr lang="es-NI" sz="1600" kern="1200" dirty="0">
            <a:latin typeface="Book Antiqua" panose="02040602050305030304" pitchFamily="18" charset="0"/>
          </a:endParaRPr>
        </a:p>
      </dsp:txBody>
      <dsp:txXfrm>
        <a:off x="5191035" y="4009753"/>
        <a:ext cx="2278954" cy="744375"/>
      </dsp:txXfrm>
    </dsp:sp>
    <dsp:sp modelId="{6563E4D3-279B-4E0E-A67C-7FC8A39B5488}">
      <dsp:nvSpPr>
        <dsp:cNvPr id="0" name=""/>
        <dsp:cNvSpPr/>
      </dsp:nvSpPr>
      <dsp:spPr>
        <a:xfrm>
          <a:off x="4977524" y="801117"/>
          <a:ext cx="251405" cy="4519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19314"/>
              </a:lnTo>
              <a:lnTo>
                <a:pt x="251405" y="451931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546D2-3CA2-4DBF-A522-C0B63141EB7E}">
      <dsp:nvSpPr>
        <dsp:cNvPr id="0" name=""/>
        <dsp:cNvSpPr/>
      </dsp:nvSpPr>
      <dsp:spPr>
        <a:xfrm>
          <a:off x="5228930" y="4925085"/>
          <a:ext cx="2148574" cy="790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latin typeface="Book Antiqua" panose="02040602050305030304" pitchFamily="18" charset="0"/>
            </a:rPr>
            <a:t>Gastos personales</a:t>
          </a:r>
          <a:endParaRPr lang="es-NI" sz="1600" kern="1200" dirty="0">
            <a:latin typeface="Book Antiqua" panose="02040602050305030304" pitchFamily="18" charset="0"/>
          </a:endParaRPr>
        </a:p>
      </dsp:txBody>
      <dsp:txXfrm>
        <a:off x="5252089" y="4948244"/>
        <a:ext cx="2102256" cy="7443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FA6DEB-54A0-4B04-BFE2-E7E1CC486677}">
      <dsp:nvSpPr>
        <dsp:cNvPr id="0" name=""/>
        <dsp:cNvSpPr/>
      </dsp:nvSpPr>
      <dsp:spPr>
        <a:xfrm>
          <a:off x="0" y="0"/>
          <a:ext cx="8640960" cy="1814400"/>
        </a:xfrm>
        <a:prstGeom prst="rect">
          <a:avLst/>
        </a:prstGeom>
        <a:solidFill>
          <a:srgbClr val="1DC4FF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3200" b="1" u="sng" kern="1200" cap="small" dirty="0" smtClean="0">
              <a:solidFill>
                <a:schemeClr val="tx1"/>
              </a:solidFill>
              <a:effectLst/>
              <a:latin typeface="Book Antiqua" panose="02040602050305030304" pitchFamily="18" charset="0"/>
              <a:cs typeface="Arial" pitchFamily="34" charset="0"/>
            </a:rPr>
            <a:t>Línea de Pobreza Extrema (LPE)</a:t>
          </a:r>
          <a:endParaRPr lang="es-NI" sz="3200" b="1" kern="1200" dirty="0">
            <a:solidFill>
              <a:schemeClr val="tx1"/>
            </a:solidFill>
          </a:endParaRPr>
        </a:p>
      </dsp:txBody>
      <dsp:txXfrm>
        <a:off x="0" y="0"/>
        <a:ext cx="8640960" cy="1814400"/>
      </dsp:txXfrm>
    </dsp:sp>
    <dsp:sp modelId="{BCD95E2D-BCF8-45F9-90D3-83B1B36AD012}">
      <dsp:nvSpPr>
        <dsp:cNvPr id="0" name=""/>
        <dsp:cNvSpPr/>
      </dsp:nvSpPr>
      <dsp:spPr>
        <a:xfrm>
          <a:off x="0" y="1590796"/>
          <a:ext cx="8640960" cy="3545167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900" kern="1200" dirty="0" smtClean="0">
              <a:solidFill>
                <a:schemeClr val="tx1"/>
              </a:solidFill>
              <a:latin typeface="Book Antiqua" panose="02040602050305030304" pitchFamily="18" charset="0"/>
              <a:cs typeface="Arial" pitchFamily="34" charset="0"/>
            </a:rPr>
            <a:t>S</a:t>
          </a:r>
          <a:r>
            <a:rPr lang="es-MX" sz="2900" kern="1200" dirty="0" smtClean="0">
              <a:solidFill>
                <a:schemeClr val="tx1"/>
              </a:solidFill>
              <a:latin typeface="Book Antiqua" panose="02040602050305030304" pitchFamily="18" charset="0"/>
              <a:cs typeface="Arial" pitchFamily="34" charset="0"/>
            </a:rPr>
            <a:t>e define como el nivel de consumo total anual en alimentación por persona, necesario para satisfacer las necesidades mínimas calóricas diarias, estimadas en 2,282 calorías promedio.</a:t>
          </a:r>
          <a:endParaRPr lang="es-NI" sz="29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NI" sz="2000" kern="1200" dirty="0">
            <a:solidFill>
              <a:schemeClr val="tx1"/>
            </a:solidFill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900" kern="1200" dirty="0" smtClean="0">
              <a:solidFill>
                <a:schemeClr val="tx1"/>
              </a:solidFill>
              <a:latin typeface="Book Antiqua" panose="02040602050305030304" pitchFamily="18" charset="0"/>
              <a:cs typeface="Arial" pitchFamily="34" charset="0"/>
            </a:rPr>
            <a:t>El costo de este requerimiento, según datos finales de la EMNV 2014, fija la línea de pobreza extrema en </a:t>
          </a:r>
          <a:r>
            <a:rPr lang="es-MX" sz="2900" b="1" u="sng" kern="1200" dirty="0" smtClean="0">
              <a:solidFill>
                <a:schemeClr val="tx1"/>
              </a:solidFill>
              <a:latin typeface="Book Antiqua" panose="02040602050305030304" pitchFamily="18" charset="0"/>
              <a:cs typeface="Arial" pitchFamily="34" charset="0"/>
            </a:rPr>
            <a:t>C$10,523.92 per cápita anual.</a:t>
          </a:r>
          <a:endParaRPr lang="es-NI" sz="2900" kern="1200" dirty="0">
            <a:solidFill>
              <a:schemeClr val="tx1"/>
            </a:solidFill>
          </a:endParaRPr>
        </a:p>
      </dsp:txBody>
      <dsp:txXfrm>
        <a:off x="0" y="1590796"/>
        <a:ext cx="8640960" cy="35451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F15721-EA8C-47FB-B07C-8922AE0A0997}">
      <dsp:nvSpPr>
        <dsp:cNvPr id="0" name=""/>
        <dsp:cNvSpPr/>
      </dsp:nvSpPr>
      <dsp:spPr>
        <a:xfrm>
          <a:off x="0" y="0"/>
          <a:ext cx="8640960" cy="2053019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3200" b="1" u="sng" kern="1200" cap="small" dirty="0" smtClean="0">
              <a:solidFill>
                <a:schemeClr val="tx1"/>
              </a:solidFill>
              <a:effectLst/>
              <a:latin typeface="Book Antiqua" panose="02040602050305030304" pitchFamily="18" charset="0"/>
            </a:rPr>
            <a:t>Línea de Pobreza General (LPG):</a:t>
          </a:r>
          <a:endParaRPr lang="es-NI" sz="3200" b="1" kern="1200" dirty="0"/>
        </a:p>
      </dsp:txBody>
      <dsp:txXfrm>
        <a:off x="0" y="0"/>
        <a:ext cx="8640960" cy="2053019"/>
      </dsp:txXfrm>
    </dsp:sp>
    <dsp:sp modelId="{D7F98095-3114-484A-8D13-8A6C384A7863}">
      <dsp:nvSpPr>
        <dsp:cNvPr id="0" name=""/>
        <dsp:cNvSpPr/>
      </dsp:nvSpPr>
      <dsp:spPr>
        <a:xfrm>
          <a:off x="0" y="1648670"/>
          <a:ext cx="8640960" cy="3823937"/>
        </a:xfrm>
        <a:prstGeom prst="rect">
          <a:avLst/>
        </a:prstGeom>
        <a:solidFill>
          <a:srgbClr val="FFFFCC">
            <a:alpha val="89804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600" kern="1200" dirty="0" smtClean="0">
              <a:latin typeface="Book Antiqua" panose="02040602050305030304" pitchFamily="18" charset="0"/>
              <a:cs typeface="Arial" pitchFamily="34" charset="0"/>
            </a:rPr>
            <a:t>Se define como el nivel de consumo anual por persona en alimentos (línea de pobreza extrema), más un monto adicional para el consumo de servicios y bienes no alimenticios como: vivienda, transporte, educación, salud, vestuario y los de uso cotidiano en el hogar.</a:t>
          </a:r>
          <a:endParaRPr lang="es-NI" sz="26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NI" sz="2000" kern="1200" dirty="0"/>
        </a:p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600" kern="1200" dirty="0" smtClean="0">
              <a:latin typeface="Book Antiqua" panose="02040602050305030304" pitchFamily="18" charset="0"/>
              <a:cs typeface="Arial" pitchFamily="34" charset="0"/>
            </a:rPr>
            <a:t>El valor de la línea de pobreza general, se estimó en un nivel de consumo de </a:t>
          </a:r>
          <a:r>
            <a:rPr lang="es-MX" sz="2600" b="1" u="sng" kern="1200" dirty="0" smtClean="0">
              <a:latin typeface="Book Antiqua" panose="02040602050305030304" pitchFamily="18" charset="0"/>
              <a:cs typeface="Arial" pitchFamily="34" charset="0"/>
            </a:rPr>
            <a:t>C$17,011.47 per cápita anual</a:t>
          </a:r>
          <a:r>
            <a:rPr lang="es-MX" sz="2600" kern="1200" dirty="0" smtClean="0">
              <a:latin typeface="Book Antiqua" panose="02040602050305030304" pitchFamily="18" charset="0"/>
              <a:cs typeface="Arial" pitchFamily="34" charset="0"/>
            </a:rPr>
            <a:t>.</a:t>
          </a:r>
          <a:endParaRPr lang="es-NI" sz="2600" kern="1200" dirty="0"/>
        </a:p>
      </dsp:txBody>
      <dsp:txXfrm>
        <a:off x="0" y="1648670"/>
        <a:ext cx="8640960" cy="3823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ángulo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3" name="Rectángulo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4" name="Rectángulo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5" name="Rectángulo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BA27A96-D47A-4A26-8BBF-D47303AB574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7462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ángulo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411" name="Rectángulo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7108" name="Rectángulo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90563"/>
            <a:ext cx="4598988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ángulo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70388"/>
            <a:ext cx="5486400" cy="41386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7414" name="Rectángulo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415" name="Rectángulo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6" rIns="91751" bIns="4587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96FF258-806F-4EFC-8528-1E7E30110A7E}" type="slidenum">
              <a:rPr lang="fr-FR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600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sz="16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8239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5494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805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116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246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915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830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953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581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  <a:endParaRPr lang="es-NI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9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FF258-806F-4EFC-8528-1E7E30110A7E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029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NI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69630-3EF9-436D-AEBF-57DAF2D911E8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57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44D136-9F36-473B-9F51-45C4A614E093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198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6476C-4C6F-43C0-851A-D4ED1F1923C2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754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939" y="889001"/>
            <a:ext cx="8885237" cy="11557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34938" y="2116139"/>
            <a:ext cx="8896351" cy="4135437"/>
          </a:xfrm>
        </p:spPr>
        <p:txBody>
          <a:bodyPr>
            <a:normAutofit/>
          </a:bodyPr>
          <a:lstStyle/>
          <a:p>
            <a:pPr lvl="0"/>
            <a:endParaRPr lang="es-ES" noProof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E620A-8414-4C2C-BC9F-4B851CDF8EF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4621706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2819400" y="609600"/>
            <a:ext cx="6096000" cy="5486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3" name="Rectángulo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ángulo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ángulo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7D77F-AB64-465F-89D6-AFB6FF4EB06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469280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722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8BBE3-253B-497B-A1AD-908FDEB05AFD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92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C572D8-638A-43C3-A6DB-9F1A7DAE3231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827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AFF16-BE17-4202-B5BB-24792FAD99D2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92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308C14-B013-44D9-AECB-C73DF7B044B3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13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54855-4FCB-449F-866A-85F4A9D55578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679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BEFEA-39B8-4101-B454-82B06C7B2A67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23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NI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2944C0-4906-44BB-8BAD-6146535A8BCB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84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308C14-B013-44D9-AECB-C73DF7B044B3}" type="slidenum">
              <a:rPr lang="fr-FR" smtClean="0"/>
              <a:pPr>
                <a:defRPr/>
              </a:pPr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48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3" r:id="rId1"/>
    <p:sldLayoutId id="2147484194" r:id="rId2"/>
    <p:sldLayoutId id="2147484195" r:id="rId3"/>
    <p:sldLayoutId id="2147484196" r:id="rId4"/>
    <p:sldLayoutId id="2147484197" r:id="rId5"/>
    <p:sldLayoutId id="2147484198" r:id="rId6"/>
    <p:sldLayoutId id="2147484199" r:id="rId7"/>
    <p:sldLayoutId id="2147484200" r:id="rId8"/>
    <p:sldLayoutId id="2147484201" r:id="rId9"/>
    <p:sldLayoutId id="2147484202" r:id="rId10"/>
    <p:sldLayoutId id="2147484203" r:id="rId11"/>
    <p:sldLayoutId id="2147484204" r:id="rId12"/>
    <p:sldLayoutId id="2147484205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5 CuadroTexto"/>
          <p:cNvSpPr txBox="1">
            <a:spLocks noChangeArrowheads="1"/>
          </p:cNvSpPr>
          <p:nvPr/>
        </p:nvSpPr>
        <p:spPr bwMode="auto">
          <a:xfrm>
            <a:off x="2786063" y="2143125"/>
            <a:ext cx="2857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s-ES"/>
          </a:p>
        </p:txBody>
      </p:sp>
      <p:sp>
        <p:nvSpPr>
          <p:cNvPr id="15363" name="6 CuadroTexto"/>
          <p:cNvSpPr txBox="1">
            <a:spLocks noChangeArrowheads="1"/>
          </p:cNvSpPr>
          <p:nvPr/>
        </p:nvSpPr>
        <p:spPr bwMode="auto">
          <a:xfrm>
            <a:off x="2938463" y="2295525"/>
            <a:ext cx="2857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s-ES"/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357188" y="661988"/>
            <a:ext cx="8429625" cy="517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sz="2800" b="1" dirty="0">
                <a:latin typeface="Baskerville Old Face" panose="02020602080505020303" pitchFamily="18" charset="0"/>
                <a:ea typeface="Batang"/>
                <a:cs typeface="Times New Roman" pitchFamily="18" charset="0"/>
              </a:rPr>
              <a:t>INSTITUTO NACIONAL DE INFORMACION </a:t>
            </a:r>
          </a:p>
          <a:p>
            <a:pPr algn="ctr"/>
            <a:r>
              <a:rPr lang="es-ES" sz="2800" b="1" dirty="0">
                <a:latin typeface="Baskerville Old Face" panose="02020602080505020303" pitchFamily="18" charset="0"/>
                <a:ea typeface="Batang"/>
                <a:cs typeface="Times New Roman" pitchFamily="18" charset="0"/>
              </a:rPr>
              <a:t>DE DESARROLLO</a:t>
            </a:r>
          </a:p>
          <a:p>
            <a:pPr algn="ctr" eaLnBrk="0" hangingPunct="0"/>
            <a:r>
              <a:rPr lang="es-ES" sz="2800" b="1" dirty="0">
                <a:latin typeface="Baskerville Old Face" panose="02020602080505020303" pitchFamily="18" charset="0"/>
                <a:ea typeface="Batang"/>
                <a:cs typeface="Times New Roman" pitchFamily="18" charset="0"/>
              </a:rPr>
              <a:t>INIDE</a:t>
            </a:r>
          </a:p>
          <a:p>
            <a:pPr algn="ctr" eaLnBrk="0" hangingPunct="0"/>
            <a:endParaRPr lang="es-ES" sz="2800" b="1" dirty="0">
              <a:latin typeface="Book Antiqua" pitchFamily="18" charset="0"/>
              <a:ea typeface="Batang"/>
              <a:cs typeface="Courier New" pitchFamily="49" charset="0"/>
            </a:endParaRPr>
          </a:p>
          <a:p>
            <a:pPr algn="ctr" eaLnBrk="0" hangingPunct="0"/>
            <a:r>
              <a:rPr lang="es-ES" sz="2400" b="1" dirty="0">
                <a:latin typeface="Baskerville Old Face" panose="02020602080505020303" pitchFamily="18" charset="0"/>
                <a:ea typeface="Batang"/>
                <a:cs typeface="Arial" pitchFamily="34" charset="0"/>
              </a:rPr>
              <a:t>RESULTADOS DE LA</a:t>
            </a:r>
            <a:endParaRPr lang="es-NI" sz="2400" b="1" dirty="0">
              <a:latin typeface="Baskerville Old Face" panose="02020602080505020303" pitchFamily="18" charset="0"/>
              <a:ea typeface="Batang"/>
              <a:cs typeface="Arial" pitchFamily="34" charset="0"/>
            </a:endParaRPr>
          </a:p>
          <a:p>
            <a:pPr algn="ctr" eaLnBrk="0" hangingPunct="0"/>
            <a:r>
              <a:rPr lang="es-ES_tradnl" sz="2400" b="1" i="1" dirty="0">
                <a:latin typeface="Baskerville Old Face" panose="02020602080505020303" pitchFamily="18" charset="0"/>
              </a:rPr>
              <a:t>“</a:t>
            </a:r>
            <a:r>
              <a:rPr lang="es-ES" sz="2400" b="1" dirty="0">
                <a:latin typeface="Baskerville Old Face" panose="02020602080505020303" pitchFamily="18" charset="0"/>
                <a:ea typeface="Batang"/>
                <a:cs typeface="Batang"/>
              </a:rPr>
              <a:t>ENCUESTA NACIONAL DE HOGARES SOBRE MEDICIÓN DE NIVEL DE VIDA - </a:t>
            </a:r>
            <a:r>
              <a:rPr lang="es-ES" sz="2400" b="1" dirty="0" smtClean="0">
                <a:latin typeface="Baskerville Old Face" panose="02020602080505020303" pitchFamily="18" charset="0"/>
                <a:ea typeface="Batang"/>
                <a:cs typeface="Batang"/>
              </a:rPr>
              <a:t>2014</a:t>
            </a:r>
            <a:r>
              <a:rPr lang="es-ES_tradnl" sz="2400" b="1" i="1" dirty="0" smtClean="0">
                <a:latin typeface="Baskerville Old Face" panose="02020602080505020303" pitchFamily="18" charset="0"/>
              </a:rPr>
              <a:t>”</a:t>
            </a:r>
            <a:endParaRPr lang="es-NI" sz="2400" b="1" dirty="0">
              <a:latin typeface="Baskerville Old Face" panose="02020602080505020303" pitchFamily="18" charset="0"/>
              <a:ea typeface="Batang"/>
              <a:cs typeface="Batang"/>
            </a:endParaRPr>
          </a:p>
          <a:p>
            <a:pPr algn="ctr" eaLnBrk="0" hangingPunct="0"/>
            <a:endParaRPr lang="es-ES" sz="2800" dirty="0">
              <a:ea typeface="Batang"/>
              <a:cs typeface="Batang"/>
            </a:endParaRPr>
          </a:p>
          <a:p>
            <a:pPr algn="ctr" eaLnBrk="0" hangingPunct="0"/>
            <a:endParaRPr lang="es-ES" sz="2800" b="1" dirty="0">
              <a:latin typeface="Algerian" pitchFamily="82" charset="0"/>
              <a:ea typeface="Batang"/>
              <a:cs typeface="Batang"/>
            </a:endParaRPr>
          </a:p>
          <a:p>
            <a:pPr algn="ctr" eaLnBrk="0" hangingPunct="0"/>
            <a:endParaRPr lang="es-NI" dirty="0">
              <a:ea typeface="Batang"/>
              <a:cs typeface="Batang"/>
            </a:endParaRPr>
          </a:p>
          <a:p>
            <a:pPr algn="ctr" eaLnBrk="0" hangingPunct="0"/>
            <a:endParaRPr lang="es-ES" dirty="0">
              <a:ea typeface="Batang"/>
              <a:cs typeface="Batang"/>
            </a:endParaRPr>
          </a:p>
          <a:p>
            <a:pPr algn="ctr" eaLnBrk="0" hangingPunct="0"/>
            <a:endParaRPr lang="es-NI" sz="1600" b="1" dirty="0">
              <a:latin typeface="Book Antiqua" pitchFamily="18" charset="0"/>
              <a:ea typeface="Batang"/>
              <a:cs typeface="Batang"/>
            </a:endParaRPr>
          </a:p>
          <a:p>
            <a:pPr algn="ctr" eaLnBrk="0" hangingPunct="0"/>
            <a:endParaRPr lang="es-ES" sz="1600" dirty="0">
              <a:ea typeface="Batang"/>
              <a:cs typeface="Batang"/>
            </a:endParaRPr>
          </a:p>
          <a:p>
            <a:pPr algn="r" eaLnBrk="0" hangingPunct="0"/>
            <a:r>
              <a:rPr lang="es-ES" b="1" dirty="0">
                <a:latin typeface="Baskerville Old Face" panose="02020602080505020303" pitchFamily="18" charset="0"/>
                <a:ea typeface="Batang"/>
                <a:cs typeface="Batang"/>
              </a:rPr>
              <a:t>Managua, </a:t>
            </a:r>
            <a:r>
              <a:rPr lang="es-ES" b="1" dirty="0" smtClean="0">
                <a:latin typeface="Baskerville Old Face" panose="02020602080505020303" pitchFamily="18" charset="0"/>
                <a:ea typeface="Batang"/>
                <a:cs typeface="Batang"/>
              </a:rPr>
              <a:t>Octubre 2015</a:t>
            </a:r>
            <a:r>
              <a:rPr lang="es-ES" dirty="0" smtClean="0">
                <a:ea typeface="Batang"/>
                <a:cs typeface="Batang"/>
              </a:rPr>
              <a:t> </a:t>
            </a:r>
            <a:endParaRPr lang="es-ES" dirty="0">
              <a:ea typeface="Batang"/>
              <a:cs typeface="Batang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683568" y="1052736"/>
            <a:ext cx="75608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3200" dirty="0" smtClean="0">
                <a:latin typeface="Book Antiqua" panose="02040602050305030304" pitchFamily="18" charset="0"/>
              </a:rPr>
              <a:t>PRINCIPALES RESULTADOS</a:t>
            </a:r>
          </a:p>
          <a:p>
            <a:pPr algn="ctr"/>
            <a:r>
              <a:rPr lang="es-NI" sz="3200" dirty="0">
                <a:latin typeface="Book Antiqua" panose="02040602050305030304" pitchFamily="18" charset="0"/>
              </a:rPr>
              <a:t/>
            </a:r>
            <a:br>
              <a:rPr lang="es-NI" sz="3200" dirty="0">
                <a:latin typeface="Book Antiqua" panose="02040602050305030304" pitchFamily="18" charset="0"/>
              </a:rPr>
            </a:br>
            <a:r>
              <a:rPr lang="es-NI" sz="3200" dirty="0" smtClean="0">
                <a:latin typeface="Book Antiqua" panose="02040602050305030304" pitchFamily="18" charset="0"/>
              </a:rPr>
              <a:t>La incidencia de la pobreza mantuvo su tendencia a la baja. En </a:t>
            </a:r>
            <a:r>
              <a:rPr lang="es-NI" sz="3200" dirty="0">
                <a:latin typeface="Book Antiqua" panose="02040602050305030304" pitchFamily="18" charset="0"/>
              </a:rPr>
              <a:t>el período 2009-2014 hubo una reducción </a:t>
            </a:r>
            <a:r>
              <a:rPr lang="es-NI" sz="3200" dirty="0" smtClean="0">
                <a:latin typeface="Book Antiqua" panose="02040602050305030304" pitchFamily="18" charset="0"/>
              </a:rPr>
              <a:t>significativa de </a:t>
            </a:r>
            <a:r>
              <a:rPr lang="es-NI" sz="3200" dirty="0">
                <a:latin typeface="Book Antiqua" panose="02040602050305030304" pitchFamily="18" charset="0"/>
              </a:rPr>
              <a:t>la pobreza…</a:t>
            </a:r>
          </a:p>
        </p:txBody>
      </p:sp>
    </p:spTree>
    <p:extLst>
      <p:ext uri="{BB962C8B-B14F-4D97-AF65-F5344CB8AC3E}">
        <p14:creationId xmlns:p14="http://schemas.microsoft.com/office/powerpoint/2010/main" val="15060279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729233"/>
              </p:ext>
            </p:extLst>
          </p:nvPr>
        </p:nvGraphicFramePr>
        <p:xfrm>
          <a:off x="467545" y="836710"/>
          <a:ext cx="8208911" cy="5472609"/>
        </p:xfrm>
        <a:graphic>
          <a:graphicData uri="http://schemas.openxmlformats.org/drawingml/2006/table">
            <a:tbl>
              <a:tblPr/>
              <a:tblGrid>
                <a:gridCol w="2245487"/>
                <a:gridCol w="1717859"/>
                <a:gridCol w="1668777"/>
                <a:gridCol w="1325205"/>
                <a:gridCol w="1251583"/>
              </a:tblGrid>
              <a:tr h="44423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NI" sz="2100" b="1" i="0" u="none" strike="noStrike" dirty="0">
                          <a:solidFill>
                            <a:srgbClr val="333333"/>
                          </a:solidFill>
                          <a:effectLst/>
                          <a:latin typeface="Book Antiqua" panose="02040602050305030304" pitchFamily="18" charset="0"/>
                        </a:rPr>
                        <a:t> Incidencia de la Pobreza según Área Geográfica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</a:tr>
              <a:tr h="782708"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Área Geográfica</a:t>
                      </a:r>
                    </a:p>
                  </a:txBody>
                  <a:tcPr marL="8410" marR="8410" marT="8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Pobres Extremos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900" b="1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Pobres Generales *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No Pobres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Total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401931">
                <a:tc>
                  <a:txBody>
                    <a:bodyPr/>
                    <a:lstStyle/>
                    <a:p>
                      <a:pPr algn="l" fontAlgn="ctr"/>
                      <a:r>
                        <a:rPr lang="es-NI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Nacional</a:t>
                      </a:r>
                    </a:p>
                  </a:txBody>
                  <a:tcPr marL="8410" marR="8410" marT="8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8.3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29.6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70.4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100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2893">
                <a:tc>
                  <a:txBody>
                    <a:bodyPr/>
                    <a:lstStyle/>
                    <a:p>
                      <a:pPr algn="l" fontAlgn="ctr"/>
                      <a:r>
                        <a:rPr lang="es-NI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8410" marR="8410" marT="8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931">
                <a:tc>
                  <a:txBody>
                    <a:bodyPr/>
                    <a:lstStyle/>
                    <a:p>
                      <a:pPr algn="l" fontAlgn="ctr"/>
                      <a:r>
                        <a:rPr lang="es-NI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Urbano</a:t>
                      </a:r>
                    </a:p>
                  </a:txBody>
                  <a:tcPr marL="8410" marR="8410" marT="8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2.4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14.8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85.2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100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1931">
                <a:tc>
                  <a:txBody>
                    <a:bodyPr/>
                    <a:lstStyle/>
                    <a:p>
                      <a:pPr algn="l" fontAlgn="ctr"/>
                      <a:r>
                        <a:rPr lang="es-NI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Rural</a:t>
                      </a:r>
                    </a:p>
                  </a:txBody>
                  <a:tcPr marL="8410" marR="8410" marT="8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16.3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50.1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49.9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100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2893">
                <a:tc>
                  <a:txBody>
                    <a:bodyPr/>
                    <a:lstStyle/>
                    <a:p>
                      <a:pPr algn="l" fontAlgn="ctr"/>
                      <a:r>
                        <a:rPr lang="es-NI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8410" marR="8410" marT="8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931">
                <a:tc>
                  <a:txBody>
                    <a:bodyPr/>
                    <a:lstStyle/>
                    <a:p>
                      <a:pPr algn="l" fontAlgn="ctr"/>
                      <a:r>
                        <a:rPr lang="es-NI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Managua</a:t>
                      </a:r>
                    </a:p>
                  </a:txBody>
                  <a:tcPr marL="8410" marR="8410" marT="8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1.8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9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11.6</a:t>
                      </a:r>
                    </a:p>
                  </a:txBody>
                  <a:tcPr marL="8410" marR="8410" marT="84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88.4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100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1931">
                <a:tc>
                  <a:txBody>
                    <a:bodyPr/>
                    <a:lstStyle/>
                    <a:p>
                      <a:pPr algn="l" fontAlgn="ctr"/>
                      <a:r>
                        <a:rPr lang="es-NI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Pacífico</a:t>
                      </a:r>
                    </a:p>
                  </a:txBody>
                  <a:tcPr marL="8410" marR="8410" marT="8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3.8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9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18.5</a:t>
                      </a:r>
                    </a:p>
                  </a:txBody>
                  <a:tcPr marL="8410" marR="8410" marT="84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81.5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100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931">
                <a:tc>
                  <a:txBody>
                    <a:bodyPr/>
                    <a:lstStyle/>
                    <a:p>
                      <a:pPr algn="l" fontAlgn="ctr"/>
                      <a:r>
                        <a:rPr lang="es-NI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Central</a:t>
                      </a:r>
                    </a:p>
                  </a:txBody>
                  <a:tcPr marL="8410" marR="8410" marT="8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13.9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9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44.4</a:t>
                      </a:r>
                    </a:p>
                  </a:txBody>
                  <a:tcPr marL="8410" marR="8410" marT="84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55.6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100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2508">
                <a:tc>
                  <a:txBody>
                    <a:bodyPr/>
                    <a:lstStyle/>
                    <a:p>
                      <a:pPr algn="l" fontAlgn="ctr"/>
                      <a:r>
                        <a:rPr lang="es-NI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Costa Caribe</a:t>
                      </a:r>
                    </a:p>
                  </a:txBody>
                  <a:tcPr marL="8410" marR="8410" marT="84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11.5</a:t>
                      </a:r>
                    </a:p>
                  </a:txBody>
                  <a:tcPr marL="8410" marR="8410" marT="84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NI" sz="19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39.0</a:t>
                      </a:r>
                    </a:p>
                  </a:txBody>
                  <a:tcPr marL="8410" marR="8410" marT="84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61.0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NI" sz="19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100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89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N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* Incluye a los pobres extremos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8410" marR="8410" marT="84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8410" marR="8410" marT="84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NI" sz="11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8410" marR="8410" marT="84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789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NI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Fuente: INIDE/EMNV 2014</a:t>
                      </a:r>
                    </a:p>
                  </a:txBody>
                  <a:tcPr marL="8410" marR="8410" marT="8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N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s-NI" sz="7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8410" marR="8410" marT="8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NI" sz="7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8410" marR="8410" marT="8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NI" sz="11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8410" marR="8410" marT="84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0324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43608" y="1844824"/>
            <a:ext cx="705678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3200" dirty="0">
                <a:latin typeface="Book Antiqua" panose="02040602050305030304" pitchFamily="18" charset="0"/>
              </a:rPr>
              <a:t>La </a:t>
            </a:r>
            <a:r>
              <a:rPr lang="es-NI" sz="3200">
                <a:latin typeface="Book Antiqua" panose="02040602050305030304" pitchFamily="18" charset="0"/>
              </a:rPr>
              <a:t>reducción </a:t>
            </a:r>
            <a:r>
              <a:rPr lang="es-NI" sz="3200" smtClean="0">
                <a:latin typeface="Book Antiqua" panose="02040602050305030304" pitchFamily="18" charset="0"/>
              </a:rPr>
              <a:t>de </a:t>
            </a:r>
            <a:r>
              <a:rPr lang="es-NI" sz="3200" dirty="0">
                <a:latin typeface="Book Antiqua" panose="02040602050305030304" pitchFamily="18" charset="0"/>
              </a:rPr>
              <a:t>la pobreza extrema y general </a:t>
            </a:r>
            <a:r>
              <a:rPr lang="es-NI" sz="3200" dirty="0" smtClean="0">
                <a:latin typeface="Book Antiqua" panose="02040602050305030304" pitchFamily="18" charset="0"/>
              </a:rPr>
              <a:t>en el período 2009 – 2014 se </a:t>
            </a:r>
            <a:r>
              <a:rPr lang="es-NI" sz="3200" dirty="0">
                <a:latin typeface="Book Antiqua" panose="02040602050305030304" pitchFamily="18" charset="0"/>
              </a:rPr>
              <a:t>presentó en todos los dominios de estudio . . . . . .</a:t>
            </a:r>
            <a:r>
              <a:rPr lang="es-NI" dirty="0"/>
              <a:t/>
            </a:r>
            <a:br>
              <a:rPr lang="es-NI" dirty="0"/>
            </a:b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26453292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0F54-4A7B-4BDA-A840-0C1029A1FB9B}" type="slidenum">
              <a:rPr lang="en-US" smtClean="0"/>
              <a:t>13</a:t>
            </a:fld>
            <a:endParaRPr lang="en-US" dirty="0"/>
          </a:p>
        </p:txBody>
      </p:sp>
      <p:sp>
        <p:nvSpPr>
          <p:cNvPr id="4" name="CuadroTexto 3"/>
          <p:cNvSpPr txBox="1"/>
          <p:nvPr/>
        </p:nvSpPr>
        <p:spPr>
          <a:xfrm>
            <a:off x="2267744" y="308266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sz="2400" b="1" dirty="0" smtClean="0">
                <a:latin typeface="Book Antiqua" panose="02040602050305030304" pitchFamily="18" charset="0"/>
              </a:rPr>
              <a:t>Evolución de la Pobreza General</a:t>
            </a:r>
            <a:endParaRPr lang="es-NI" sz="2400" b="1" dirty="0">
              <a:latin typeface="Book Antiqua" panose="02040602050305030304" pitchFamily="18" charset="0"/>
            </a:endParaRPr>
          </a:p>
        </p:txBody>
      </p:sp>
      <p:graphicFrame>
        <p:nvGraphicFramePr>
          <p:cNvPr id="9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593787"/>
              </p:ext>
            </p:extLst>
          </p:nvPr>
        </p:nvGraphicFramePr>
        <p:xfrm>
          <a:off x="179511" y="823911"/>
          <a:ext cx="8834313" cy="5949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uadroTexto 6"/>
          <p:cNvSpPr txBox="1"/>
          <p:nvPr/>
        </p:nvSpPr>
        <p:spPr>
          <a:xfrm>
            <a:off x="201834" y="6408739"/>
            <a:ext cx="3146030" cy="207416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NI" sz="1000" dirty="0">
                <a:latin typeface="Book Antiqua" panose="02040602050305030304" pitchFamily="18" charset="0"/>
              </a:rPr>
              <a:t>Fuente:</a:t>
            </a:r>
            <a:r>
              <a:rPr lang="es-NI" sz="1000" baseline="0" dirty="0">
                <a:latin typeface="Book Antiqua" panose="02040602050305030304" pitchFamily="18" charset="0"/>
              </a:rPr>
              <a:t> </a:t>
            </a:r>
            <a:r>
              <a:rPr lang="es-NI" sz="1000" baseline="0" dirty="0" smtClean="0">
                <a:latin typeface="Book Antiqua" panose="02040602050305030304" pitchFamily="18" charset="0"/>
              </a:rPr>
              <a:t>INIDE/EMNV </a:t>
            </a:r>
            <a:r>
              <a:rPr lang="es-NI" sz="1000" baseline="0" dirty="0">
                <a:latin typeface="Book Antiqua" panose="02040602050305030304" pitchFamily="18" charset="0"/>
              </a:rPr>
              <a:t>1998, 2001, 2005, 2009 y 2014</a:t>
            </a:r>
            <a:endParaRPr lang="es-NI" sz="1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348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0F54-4A7B-4BDA-A840-0C1029A1FB9B}" type="slidenum">
              <a:rPr lang="en-US" smtClean="0"/>
              <a:t>14</a:t>
            </a:fld>
            <a:endParaRPr lang="en-US" dirty="0"/>
          </a:p>
        </p:txBody>
      </p:sp>
      <p:sp>
        <p:nvSpPr>
          <p:cNvPr id="4" name="CuadroTexto 3"/>
          <p:cNvSpPr txBox="1"/>
          <p:nvPr/>
        </p:nvSpPr>
        <p:spPr>
          <a:xfrm>
            <a:off x="2267744" y="308266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sz="2400" b="1" dirty="0" smtClean="0">
                <a:latin typeface="Book Antiqua" panose="02040602050305030304" pitchFamily="18" charset="0"/>
              </a:rPr>
              <a:t>Evolución de la Pobreza Extrema</a:t>
            </a:r>
            <a:endParaRPr lang="es-NI" sz="2400" b="1" dirty="0">
              <a:latin typeface="Book Antiqua" panose="02040602050305030304" pitchFamily="18" charset="0"/>
            </a:endParaRPr>
          </a:p>
        </p:txBody>
      </p:sp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3511029"/>
              </p:ext>
            </p:extLst>
          </p:nvPr>
        </p:nvGraphicFramePr>
        <p:xfrm>
          <a:off x="395536" y="1052736"/>
          <a:ext cx="842493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uadroTexto 2"/>
          <p:cNvSpPr txBox="1"/>
          <p:nvPr/>
        </p:nvSpPr>
        <p:spPr>
          <a:xfrm>
            <a:off x="395536" y="5805264"/>
            <a:ext cx="2814919" cy="232894"/>
          </a:xfrm>
          <a:prstGeom prst="rect">
            <a:avLst/>
          </a:prstGeom>
          <a:solidFill>
            <a:sysClr val="window" lastClr="FFFFFF"/>
          </a:solidFill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NI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Fuente: EMNV 1998, 2001, 2005, 2009 y 2014</a:t>
            </a:r>
          </a:p>
        </p:txBody>
      </p:sp>
    </p:spTree>
    <p:extLst>
      <p:ext uri="{BB962C8B-B14F-4D97-AF65-F5344CB8AC3E}">
        <p14:creationId xmlns:p14="http://schemas.microsoft.com/office/powerpoint/2010/main" val="196658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2852936"/>
            <a:ext cx="8834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3200" b="1" dirty="0" smtClean="0">
                <a:latin typeface="Book Antiqua" panose="02040602050305030304" pitchFamily="18" charset="0"/>
              </a:rPr>
              <a:t>Gracias.</a:t>
            </a:r>
            <a:endParaRPr lang="es-NI" sz="3200" b="1" dirty="0">
              <a:latin typeface="Book Antiqua" panose="02040602050305030304" pitchFamily="18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92252-40FB-4A4E-BEFE-61DBE47D5A8E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1121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578372"/>
            <a:ext cx="8229600" cy="5355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NI" sz="3200" b="1" cap="all" dirty="0">
                <a:solidFill>
                  <a:schemeClr val="tx1"/>
                </a:solidFill>
                <a:effectLst/>
                <a:latin typeface="Book Antiqua" pitchFamily="18" charset="0"/>
                <a:ea typeface="Batang"/>
                <a:cs typeface="Courier New" pitchFamily="49" charset="0"/>
              </a:rPr>
              <a:t>Antecedentes</a:t>
            </a:r>
          </a:p>
        </p:txBody>
      </p:sp>
      <p:sp>
        <p:nvSpPr>
          <p:cNvPr id="21" name="Freeform 3"/>
          <p:cNvSpPr>
            <a:spLocks noEditPoints="1"/>
          </p:cNvSpPr>
          <p:nvPr/>
        </p:nvSpPr>
        <p:spPr bwMode="gray">
          <a:xfrm>
            <a:off x="469582" y="1472814"/>
            <a:ext cx="7342777" cy="4751040"/>
          </a:xfrm>
          <a:custGeom>
            <a:avLst/>
            <a:gdLst>
              <a:gd name="T0" fmla="*/ 1092 w 2820"/>
              <a:gd name="T1" fmla="*/ 50 h 2912"/>
              <a:gd name="T2" fmla="*/ 822 w 2820"/>
              <a:gd name="T3" fmla="*/ 168 h 2912"/>
              <a:gd name="T4" fmla="*/ 594 w 2820"/>
              <a:gd name="T5" fmla="*/ 300 h 2912"/>
              <a:gd name="T6" fmla="*/ 406 w 2820"/>
              <a:gd name="T7" fmla="*/ 446 h 2912"/>
              <a:gd name="T8" fmla="*/ 254 w 2820"/>
              <a:gd name="T9" fmla="*/ 604 h 2912"/>
              <a:gd name="T10" fmla="*/ 140 w 2820"/>
              <a:gd name="T11" fmla="*/ 772 h 2912"/>
              <a:gd name="T12" fmla="*/ 60 w 2820"/>
              <a:gd name="T13" fmla="*/ 944 h 2912"/>
              <a:gd name="T14" fmla="*/ 14 w 2820"/>
              <a:gd name="T15" fmla="*/ 1122 h 2912"/>
              <a:gd name="T16" fmla="*/ 0 w 2820"/>
              <a:gd name="T17" fmla="*/ 1300 h 2912"/>
              <a:gd name="T18" fmla="*/ 18 w 2820"/>
              <a:gd name="T19" fmla="*/ 1476 h 2912"/>
              <a:gd name="T20" fmla="*/ 64 w 2820"/>
              <a:gd name="T21" fmla="*/ 1650 h 2912"/>
              <a:gd name="T22" fmla="*/ 138 w 2820"/>
              <a:gd name="T23" fmla="*/ 1818 h 2912"/>
              <a:gd name="T24" fmla="*/ 238 w 2820"/>
              <a:gd name="T25" fmla="*/ 1978 h 2912"/>
              <a:gd name="T26" fmla="*/ 364 w 2820"/>
              <a:gd name="T27" fmla="*/ 2126 h 2912"/>
              <a:gd name="T28" fmla="*/ 512 w 2820"/>
              <a:gd name="T29" fmla="*/ 2262 h 2912"/>
              <a:gd name="T30" fmla="*/ 684 w 2820"/>
              <a:gd name="T31" fmla="*/ 2382 h 2912"/>
              <a:gd name="T32" fmla="*/ 874 w 2820"/>
              <a:gd name="T33" fmla="*/ 2484 h 2912"/>
              <a:gd name="T34" fmla="*/ 1086 w 2820"/>
              <a:gd name="T35" fmla="*/ 2564 h 2912"/>
              <a:gd name="T36" fmla="*/ 1314 w 2820"/>
              <a:gd name="T37" fmla="*/ 2622 h 2912"/>
              <a:gd name="T38" fmla="*/ 1558 w 2820"/>
              <a:gd name="T39" fmla="*/ 2654 h 2912"/>
              <a:gd name="T40" fmla="*/ 1818 w 2820"/>
              <a:gd name="T41" fmla="*/ 2658 h 2912"/>
              <a:gd name="T42" fmla="*/ 2090 w 2820"/>
              <a:gd name="T43" fmla="*/ 2632 h 2912"/>
              <a:gd name="T44" fmla="*/ 2374 w 2820"/>
              <a:gd name="T45" fmla="*/ 2574 h 2912"/>
              <a:gd name="T46" fmla="*/ 2544 w 2820"/>
              <a:gd name="T47" fmla="*/ 2912 h 2912"/>
              <a:gd name="T48" fmla="*/ 1868 w 2820"/>
              <a:gd name="T49" fmla="*/ 1552 h 2912"/>
              <a:gd name="T50" fmla="*/ 1956 w 2820"/>
              <a:gd name="T51" fmla="*/ 1914 h 2912"/>
              <a:gd name="T52" fmla="*/ 1788 w 2820"/>
              <a:gd name="T53" fmla="*/ 1936 h 2912"/>
              <a:gd name="T54" fmla="*/ 1616 w 2820"/>
              <a:gd name="T55" fmla="*/ 1934 h 2912"/>
              <a:gd name="T56" fmla="*/ 1442 w 2820"/>
              <a:gd name="T57" fmla="*/ 1912 h 2912"/>
              <a:gd name="T58" fmla="*/ 1272 w 2820"/>
              <a:gd name="T59" fmla="*/ 1872 h 2912"/>
              <a:gd name="T60" fmla="*/ 1108 w 2820"/>
              <a:gd name="T61" fmla="*/ 1812 h 2912"/>
              <a:gd name="T62" fmla="*/ 952 w 2820"/>
              <a:gd name="T63" fmla="*/ 1736 h 2912"/>
              <a:gd name="T64" fmla="*/ 810 w 2820"/>
              <a:gd name="T65" fmla="*/ 1646 h 2912"/>
              <a:gd name="T66" fmla="*/ 684 w 2820"/>
              <a:gd name="T67" fmla="*/ 1542 h 2912"/>
              <a:gd name="T68" fmla="*/ 578 w 2820"/>
              <a:gd name="T69" fmla="*/ 1428 h 2912"/>
              <a:gd name="T70" fmla="*/ 494 w 2820"/>
              <a:gd name="T71" fmla="*/ 1304 h 2912"/>
              <a:gd name="T72" fmla="*/ 438 w 2820"/>
              <a:gd name="T73" fmla="*/ 1170 h 2912"/>
              <a:gd name="T74" fmla="*/ 410 w 2820"/>
              <a:gd name="T75" fmla="*/ 1032 h 2912"/>
              <a:gd name="T76" fmla="*/ 416 w 2820"/>
              <a:gd name="T77" fmla="*/ 888 h 2912"/>
              <a:gd name="T78" fmla="*/ 460 w 2820"/>
              <a:gd name="T79" fmla="*/ 742 h 2912"/>
              <a:gd name="T80" fmla="*/ 544 w 2820"/>
              <a:gd name="T81" fmla="*/ 592 h 2912"/>
              <a:gd name="T82" fmla="*/ 670 w 2820"/>
              <a:gd name="T83" fmla="*/ 444 h 2912"/>
              <a:gd name="T84" fmla="*/ 844 w 2820"/>
              <a:gd name="T85" fmla="*/ 298 h 2912"/>
              <a:gd name="T86" fmla="*/ 1070 w 2820"/>
              <a:gd name="T87" fmla="*/ 154 h 2912"/>
              <a:gd name="T88" fmla="*/ 1348 w 2820"/>
              <a:gd name="T89" fmla="*/ 16 h 2912"/>
              <a:gd name="T90" fmla="*/ 1244 w 2820"/>
              <a:gd name="T91" fmla="*/ 0 h 2912"/>
              <a:gd name="T92" fmla="*/ 2820 w 2820"/>
              <a:gd name="T93" fmla="*/ 1934 h 2912"/>
              <a:gd name="T94" fmla="*/ 2820 w 2820"/>
              <a:gd name="T95" fmla="*/ 1934 h 2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70000">
                <a:srgbClr val="00B0F0"/>
              </a:gs>
              <a:gs pos="42000">
                <a:srgbClr val="1DC4FF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>
            <a:outerShdw dist="206741" dir="8249373" algn="ctr" rotWithShape="0">
              <a:schemeClr val="bg2">
                <a:alpha val="50000"/>
              </a:schemeClr>
            </a:outerShdw>
          </a:effectLst>
          <a:extLst/>
        </p:spPr>
        <p:txBody>
          <a:bodyPr/>
          <a:lstStyle/>
          <a:p>
            <a:endParaRPr lang="es-NI" dirty="0"/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3245073" y="2401329"/>
            <a:ext cx="370319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EMNV realizadas con lineamientos comparables</a:t>
            </a:r>
            <a:endParaRPr lang="en-US" sz="3200" b="1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23" name="Oval 34"/>
          <p:cNvSpPr>
            <a:spLocks noChangeArrowheads="1"/>
          </p:cNvSpPr>
          <p:nvPr/>
        </p:nvSpPr>
        <p:spPr bwMode="gray">
          <a:xfrm rot="20876594">
            <a:off x="4925085" y="4470401"/>
            <a:ext cx="1691504" cy="1621894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NI"/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gray">
          <a:xfrm>
            <a:off x="4918349" y="4544215"/>
            <a:ext cx="1704975" cy="1474305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s-NI" b="1">
              <a:ln w="127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Oval 37"/>
          <p:cNvSpPr>
            <a:spLocks noChangeArrowheads="1"/>
          </p:cNvSpPr>
          <p:nvPr/>
        </p:nvSpPr>
        <p:spPr bwMode="gray">
          <a:xfrm>
            <a:off x="5084750" y="4731090"/>
            <a:ext cx="1206500" cy="1251481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s-NI"/>
          </a:p>
        </p:txBody>
      </p:sp>
      <p:sp>
        <p:nvSpPr>
          <p:cNvPr id="28" name="Text Box 39"/>
          <p:cNvSpPr txBox="1">
            <a:spLocks noChangeArrowheads="1"/>
          </p:cNvSpPr>
          <p:nvPr/>
        </p:nvSpPr>
        <p:spPr bwMode="gray">
          <a:xfrm>
            <a:off x="5291150" y="4994012"/>
            <a:ext cx="10001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2014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9" name="Oval 40"/>
          <p:cNvSpPr>
            <a:spLocks noChangeArrowheads="1"/>
          </p:cNvSpPr>
          <p:nvPr/>
        </p:nvSpPr>
        <p:spPr bwMode="gray">
          <a:xfrm rot="20827004">
            <a:off x="2939852" y="4912989"/>
            <a:ext cx="1133475" cy="60960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NI"/>
          </a:p>
        </p:txBody>
      </p:sp>
      <p:grpSp>
        <p:nvGrpSpPr>
          <p:cNvPr id="30" name="Group 41"/>
          <p:cNvGrpSpPr>
            <a:grpSpLocks/>
          </p:cNvGrpSpPr>
          <p:nvPr/>
        </p:nvGrpSpPr>
        <p:grpSpPr bwMode="auto">
          <a:xfrm>
            <a:off x="2884171" y="4679037"/>
            <a:ext cx="1371600" cy="1279024"/>
            <a:chOff x="732" y="2112"/>
            <a:chExt cx="842" cy="860"/>
          </a:xfrm>
        </p:grpSpPr>
        <p:sp>
          <p:nvSpPr>
            <p:cNvPr id="43" name="Oval 42"/>
            <p:cNvSpPr>
              <a:spLocks noChangeArrowheads="1"/>
            </p:cNvSpPr>
            <p:nvPr/>
          </p:nvSpPr>
          <p:spPr bwMode="gray">
            <a:xfrm>
              <a:off x="732" y="2112"/>
              <a:ext cx="842" cy="86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s-NI"/>
            </a:p>
          </p:txBody>
        </p:sp>
        <p:sp>
          <p:nvSpPr>
            <p:cNvPr id="44" name="Oval 43"/>
            <p:cNvSpPr>
              <a:spLocks noChangeArrowheads="1"/>
            </p:cNvSpPr>
            <p:nvPr/>
          </p:nvSpPr>
          <p:spPr bwMode="gray">
            <a:xfrm>
              <a:off x="743" y="2117"/>
              <a:ext cx="821" cy="8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s-NI"/>
            </a:p>
          </p:txBody>
        </p:sp>
        <p:sp>
          <p:nvSpPr>
            <p:cNvPr id="45" name="Oval 44"/>
            <p:cNvSpPr>
              <a:spLocks noChangeArrowheads="1"/>
            </p:cNvSpPr>
            <p:nvPr/>
          </p:nvSpPr>
          <p:spPr bwMode="gray">
            <a:xfrm>
              <a:off x="751" y="2125"/>
              <a:ext cx="781" cy="78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s-NI"/>
            </a:p>
          </p:txBody>
        </p:sp>
        <p:sp>
          <p:nvSpPr>
            <p:cNvPr id="46" name="Oval 45"/>
            <p:cNvSpPr>
              <a:spLocks noChangeArrowheads="1"/>
            </p:cNvSpPr>
            <p:nvPr/>
          </p:nvSpPr>
          <p:spPr bwMode="gray">
            <a:xfrm>
              <a:off x="795" y="2147"/>
              <a:ext cx="695" cy="63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s-NI"/>
            </a:p>
          </p:txBody>
        </p:sp>
        <p:sp>
          <p:nvSpPr>
            <p:cNvPr id="47" name="Text Box 46"/>
            <p:cNvSpPr txBox="1">
              <a:spLocks noChangeArrowheads="1"/>
            </p:cNvSpPr>
            <p:nvPr/>
          </p:nvSpPr>
          <p:spPr bwMode="gray">
            <a:xfrm>
              <a:off x="908" y="2414"/>
              <a:ext cx="464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200" b="1" dirty="0" smtClean="0">
                  <a:solidFill>
                    <a:srgbClr val="000000"/>
                  </a:solidFill>
                  <a:latin typeface="Book Antiqua" panose="02040602050305030304" pitchFamily="18" charset="0"/>
                </a:rPr>
                <a:t>2009</a:t>
              </a:r>
              <a:endParaRPr lang="en-US" sz="2200" b="1" dirty="0">
                <a:latin typeface="Book Antiqua" panose="02040602050305030304" pitchFamily="18" charset="0"/>
              </a:endParaRPr>
            </a:p>
          </p:txBody>
        </p:sp>
      </p:grpSp>
      <p:sp>
        <p:nvSpPr>
          <p:cNvPr id="31" name="Oval 47"/>
          <p:cNvSpPr>
            <a:spLocks noChangeArrowheads="1"/>
          </p:cNvSpPr>
          <p:nvPr/>
        </p:nvSpPr>
        <p:spPr bwMode="gray">
          <a:xfrm>
            <a:off x="1185863" y="2587625"/>
            <a:ext cx="914400" cy="53340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NI"/>
          </a:p>
        </p:txBody>
      </p:sp>
      <p:sp>
        <p:nvSpPr>
          <p:cNvPr id="32" name="Oval 48"/>
          <p:cNvSpPr>
            <a:spLocks noChangeArrowheads="1"/>
          </p:cNvSpPr>
          <p:nvPr/>
        </p:nvSpPr>
        <p:spPr bwMode="gray">
          <a:xfrm>
            <a:off x="1262063" y="1981200"/>
            <a:ext cx="1023937" cy="10239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s-NI"/>
          </a:p>
        </p:txBody>
      </p:sp>
      <p:sp>
        <p:nvSpPr>
          <p:cNvPr id="33" name="Oval 49"/>
          <p:cNvSpPr>
            <a:spLocks noChangeArrowheads="1"/>
          </p:cNvSpPr>
          <p:nvPr/>
        </p:nvSpPr>
        <p:spPr bwMode="gray">
          <a:xfrm>
            <a:off x="1274763" y="1985963"/>
            <a:ext cx="1000125" cy="1000125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s-NI"/>
          </a:p>
        </p:txBody>
      </p:sp>
      <p:sp>
        <p:nvSpPr>
          <p:cNvPr id="34" name="Oval 50"/>
          <p:cNvSpPr>
            <a:spLocks noChangeArrowheads="1"/>
          </p:cNvSpPr>
          <p:nvPr/>
        </p:nvSpPr>
        <p:spPr bwMode="gray">
          <a:xfrm>
            <a:off x="1285875" y="1997075"/>
            <a:ext cx="950913" cy="9334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s-NI"/>
          </a:p>
        </p:txBody>
      </p:sp>
      <p:sp>
        <p:nvSpPr>
          <p:cNvPr id="35" name="Oval 51"/>
          <p:cNvSpPr>
            <a:spLocks noChangeArrowheads="1"/>
          </p:cNvSpPr>
          <p:nvPr/>
        </p:nvSpPr>
        <p:spPr bwMode="gray">
          <a:xfrm>
            <a:off x="1339850" y="2022475"/>
            <a:ext cx="847725" cy="7572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s-NI"/>
          </a:p>
        </p:txBody>
      </p:sp>
      <p:sp>
        <p:nvSpPr>
          <p:cNvPr id="36" name="Text Box 52"/>
          <p:cNvSpPr txBox="1">
            <a:spLocks noChangeArrowheads="1"/>
          </p:cNvSpPr>
          <p:nvPr/>
        </p:nvSpPr>
        <p:spPr bwMode="gray">
          <a:xfrm>
            <a:off x="1483626" y="2330450"/>
            <a:ext cx="60144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1998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48" name="Oval 40"/>
          <p:cNvSpPr>
            <a:spLocks noChangeArrowheads="1"/>
          </p:cNvSpPr>
          <p:nvPr/>
        </p:nvSpPr>
        <p:spPr bwMode="gray">
          <a:xfrm rot="20827004">
            <a:off x="1559903" y="4511775"/>
            <a:ext cx="1133475" cy="60960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NI"/>
          </a:p>
        </p:txBody>
      </p:sp>
      <p:grpSp>
        <p:nvGrpSpPr>
          <p:cNvPr id="49" name="Group 41"/>
          <p:cNvGrpSpPr>
            <a:grpSpLocks/>
          </p:cNvGrpSpPr>
          <p:nvPr/>
        </p:nvGrpSpPr>
        <p:grpSpPr bwMode="auto">
          <a:xfrm>
            <a:off x="654050" y="3123845"/>
            <a:ext cx="1107281" cy="1129422"/>
            <a:chOff x="732" y="2112"/>
            <a:chExt cx="842" cy="860"/>
          </a:xfrm>
        </p:grpSpPr>
        <p:sp>
          <p:nvSpPr>
            <p:cNvPr id="50" name="Oval 42"/>
            <p:cNvSpPr>
              <a:spLocks noChangeArrowheads="1"/>
            </p:cNvSpPr>
            <p:nvPr/>
          </p:nvSpPr>
          <p:spPr bwMode="gray">
            <a:xfrm>
              <a:off x="732" y="2112"/>
              <a:ext cx="842" cy="86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s-NI"/>
            </a:p>
          </p:txBody>
        </p:sp>
        <p:sp>
          <p:nvSpPr>
            <p:cNvPr id="51" name="Oval 43"/>
            <p:cNvSpPr>
              <a:spLocks noChangeArrowheads="1"/>
            </p:cNvSpPr>
            <p:nvPr/>
          </p:nvSpPr>
          <p:spPr bwMode="gray">
            <a:xfrm>
              <a:off x="743" y="2117"/>
              <a:ext cx="821" cy="8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s-NI"/>
            </a:p>
          </p:txBody>
        </p:sp>
        <p:sp>
          <p:nvSpPr>
            <p:cNvPr id="52" name="Oval 44"/>
            <p:cNvSpPr>
              <a:spLocks noChangeArrowheads="1"/>
            </p:cNvSpPr>
            <p:nvPr/>
          </p:nvSpPr>
          <p:spPr bwMode="gray">
            <a:xfrm>
              <a:off x="751" y="2125"/>
              <a:ext cx="781" cy="78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s-NI"/>
            </a:p>
          </p:txBody>
        </p:sp>
        <p:sp>
          <p:nvSpPr>
            <p:cNvPr id="53" name="Oval 45"/>
            <p:cNvSpPr>
              <a:spLocks noChangeArrowheads="1"/>
            </p:cNvSpPr>
            <p:nvPr/>
          </p:nvSpPr>
          <p:spPr bwMode="gray">
            <a:xfrm>
              <a:off x="795" y="2147"/>
              <a:ext cx="695" cy="63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s-NI"/>
            </a:p>
          </p:txBody>
        </p:sp>
        <p:sp>
          <p:nvSpPr>
            <p:cNvPr id="54" name="Text Box 46"/>
            <p:cNvSpPr txBox="1">
              <a:spLocks noChangeArrowheads="1"/>
            </p:cNvSpPr>
            <p:nvPr/>
          </p:nvSpPr>
          <p:spPr bwMode="gray">
            <a:xfrm>
              <a:off x="892" y="2414"/>
              <a:ext cx="496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>
                  <a:latin typeface="Book Antiqua" panose="02040602050305030304" pitchFamily="18" charset="0"/>
                </a:rPr>
                <a:t>2001</a:t>
              </a:r>
              <a:endParaRPr lang="en-US" b="1" dirty="0">
                <a:latin typeface="Book Antiqua" panose="02040602050305030304" pitchFamily="18" charset="0"/>
              </a:endParaRPr>
            </a:p>
          </p:txBody>
        </p:sp>
      </p:grpSp>
      <p:grpSp>
        <p:nvGrpSpPr>
          <p:cNvPr id="55" name="Group 41"/>
          <p:cNvGrpSpPr>
            <a:grpSpLocks/>
          </p:cNvGrpSpPr>
          <p:nvPr/>
        </p:nvGrpSpPr>
        <p:grpSpPr bwMode="auto">
          <a:xfrm>
            <a:off x="1321117" y="4172853"/>
            <a:ext cx="1371600" cy="1441450"/>
            <a:chOff x="732" y="2112"/>
            <a:chExt cx="842" cy="860"/>
          </a:xfrm>
        </p:grpSpPr>
        <p:sp>
          <p:nvSpPr>
            <p:cNvPr id="56" name="Oval 42"/>
            <p:cNvSpPr>
              <a:spLocks noChangeArrowheads="1"/>
            </p:cNvSpPr>
            <p:nvPr/>
          </p:nvSpPr>
          <p:spPr bwMode="gray">
            <a:xfrm>
              <a:off x="732" y="2112"/>
              <a:ext cx="842" cy="86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s-NI"/>
            </a:p>
          </p:txBody>
        </p:sp>
        <p:sp>
          <p:nvSpPr>
            <p:cNvPr id="57" name="Oval 43"/>
            <p:cNvSpPr>
              <a:spLocks noChangeArrowheads="1"/>
            </p:cNvSpPr>
            <p:nvPr/>
          </p:nvSpPr>
          <p:spPr bwMode="gray">
            <a:xfrm>
              <a:off x="743" y="2117"/>
              <a:ext cx="821" cy="8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s-NI"/>
            </a:p>
          </p:txBody>
        </p:sp>
        <p:sp>
          <p:nvSpPr>
            <p:cNvPr id="58" name="Oval 44"/>
            <p:cNvSpPr>
              <a:spLocks noChangeArrowheads="1"/>
            </p:cNvSpPr>
            <p:nvPr/>
          </p:nvSpPr>
          <p:spPr bwMode="gray">
            <a:xfrm>
              <a:off x="773" y="2125"/>
              <a:ext cx="781" cy="78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s-NI"/>
            </a:p>
          </p:txBody>
        </p:sp>
        <p:sp>
          <p:nvSpPr>
            <p:cNvPr id="59" name="Oval 45"/>
            <p:cNvSpPr>
              <a:spLocks noChangeArrowheads="1"/>
            </p:cNvSpPr>
            <p:nvPr/>
          </p:nvSpPr>
          <p:spPr bwMode="gray">
            <a:xfrm>
              <a:off x="795" y="2147"/>
              <a:ext cx="695" cy="63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s-NI"/>
            </a:p>
          </p:txBody>
        </p:sp>
        <p:sp>
          <p:nvSpPr>
            <p:cNvPr id="60" name="Text Box 46"/>
            <p:cNvSpPr txBox="1">
              <a:spLocks noChangeArrowheads="1"/>
            </p:cNvSpPr>
            <p:nvPr/>
          </p:nvSpPr>
          <p:spPr bwMode="gray">
            <a:xfrm>
              <a:off x="924" y="2414"/>
              <a:ext cx="432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0000"/>
                  </a:solidFill>
                  <a:latin typeface="Book Antiqua" panose="02040602050305030304" pitchFamily="18" charset="0"/>
                </a:rPr>
                <a:t>2005</a:t>
              </a:r>
              <a:endParaRPr lang="en-US" sz="1600" b="1" dirty="0">
                <a:latin typeface="Book Antiqua" panose="02040602050305030304" pitchFamily="18" charset="0"/>
              </a:endParaRPr>
            </a:p>
          </p:txBody>
        </p:sp>
      </p:grpSp>
      <p:sp>
        <p:nvSpPr>
          <p:cNvPr id="37" name="Oval 48"/>
          <p:cNvSpPr>
            <a:spLocks noChangeArrowheads="1"/>
          </p:cNvSpPr>
          <p:nvPr/>
        </p:nvSpPr>
        <p:spPr bwMode="gray">
          <a:xfrm>
            <a:off x="2482652" y="1220117"/>
            <a:ext cx="1023937" cy="10239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0">
                <a:srgbClr val="D6E1E2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vert="eaVert" wrap="none" anchor="ctr"/>
          <a:lstStyle/>
          <a:p>
            <a:endParaRPr lang="es-NI"/>
          </a:p>
        </p:txBody>
      </p:sp>
      <p:sp>
        <p:nvSpPr>
          <p:cNvPr id="39" name="Text Box 52"/>
          <p:cNvSpPr txBox="1">
            <a:spLocks noChangeArrowheads="1"/>
          </p:cNvSpPr>
          <p:nvPr/>
        </p:nvSpPr>
        <p:spPr bwMode="gray">
          <a:xfrm>
            <a:off x="2686982" y="1549400"/>
            <a:ext cx="59503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1993</a:t>
            </a: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77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11560" y="38862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NI" sz="3200" b="1" cap="all" dirty="0" smtClean="0">
                <a:latin typeface="Book Antiqua" panose="02040602050305030304" pitchFamily="18" charset="0"/>
              </a:rPr>
              <a:t>Objetivos de la encuesta</a:t>
            </a:r>
            <a:endParaRPr lang="es-NI" sz="3200" b="1" cap="all" dirty="0">
              <a:latin typeface="Book Antiqua" panose="02040602050305030304" pitchFamily="18" charset="0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blackWhite">
          <a:xfrm>
            <a:off x="3510608" y="1963263"/>
            <a:ext cx="5453880" cy="1324884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 eaLnBrk="0" hangingPunct="0"/>
            <a:r>
              <a:rPr lang="en-US" sz="2400" b="1" dirty="0">
                <a:latin typeface="Book Antiqua" panose="02040602050305030304" pitchFamily="18" charset="0"/>
              </a:rPr>
              <a:t>Conocer el porcentaje de </a:t>
            </a:r>
            <a:r>
              <a:rPr lang="es-NI" sz="2400" b="1" dirty="0">
                <a:latin typeface="Book Antiqua" panose="02040602050305030304" pitchFamily="18" charset="0"/>
              </a:rPr>
              <a:t>la</a:t>
            </a:r>
            <a:r>
              <a:rPr lang="en-US" sz="2400" b="1" dirty="0">
                <a:latin typeface="Book Antiqua" panose="02040602050305030304" pitchFamily="18" charset="0"/>
              </a:rPr>
              <a:t> población </a:t>
            </a:r>
          </a:p>
          <a:p>
            <a:pPr algn="just" eaLnBrk="0" hangingPunct="0"/>
            <a:r>
              <a:rPr lang="en-US" sz="2400" b="1" dirty="0">
                <a:latin typeface="Book Antiqua" panose="02040602050305030304" pitchFamily="18" charset="0"/>
              </a:rPr>
              <a:t>en situación de </a:t>
            </a:r>
            <a:r>
              <a:rPr lang="es-NI" sz="2400" b="1" dirty="0">
                <a:latin typeface="Book Antiqua" panose="02040602050305030304" pitchFamily="18" charset="0"/>
              </a:rPr>
              <a:t>pobreza</a:t>
            </a:r>
            <a:r>
              <a:rPr lang="en-US" sz="2400" b="1" dirty="0">
                <a:latin typeface="Book Antiqua" panose="02040602050305030304" pitchFamily="18" charset="0"/>
              </a:rPr>
              <a:t> general y</a:t>
            </a:r>
          </a:p>
          <a:p>
            <a:pPr algn="just" eaLnBrk="0" hangingPunct="0"/>
            <a:r>
              <a:rPr lang="en-US" sz="2400" b="1" dirty="0">
                <a:latin typeface="Book Antiqua" panose="02040602050305030304" pitchFamily="18" charset="0"/>
              </a:rPr>
              <a:t>extrema en cada dominio de estudio</a:t>
            </a:r>
            <a:endParaRPr lang="en-US" sz="2400" b="1" dirty="0">
              <a:solidFill>
                <a:srgbClr val="FFFFFF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blackWhite">
          <a:xfrm>
            <a:off x="3510608" y="5301208"/>
            <a:ext cx="5453880" cy="1151405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 eaLnBrk="0" hangingPunct="0"/>
            <a:r>
              <a:rPr lang="en-US" sz="2400" b="1" dirty="0" smtClean="0">
                <a:latin typeface="Book Antiqua" panose="02040602050305030304" pitchFamily="18" charset="0"/>
              </a:rPr>
              <a:t>Conocer el perfil de los pobres, los </a:t>
            </a:r>
          </a:p>
          <a:p>
            <a:pPr algn="just" eaLnBrk="0" hangingPunct="0"/>
            <a:r>
              <a:rPr lang="en-US" sz="2400" b="1" dirty="0" smtClean="0">
                <a:latin typeface="Book Antiqua" panose="02040602050305030304" pitchFamily="18" charset="0"/>
              </a:rPr>
              <a:t>determinantes de la pobreza </a:t>
            </a:r>
          </a:p>
          <a:p>
            <a:pPr eaLnBrk="0" hangingPunct="0"/>
            <a:r>
              <a:rPr lang="en-US" sz="2400" b="1" dirty="0" smtClean="0">
                <a:latin typeface="Book Antiqua" panose="02040602050305030304" pitchFamily="18" charset="0"/>
              </a:rPr>
              <a:t>y su profundidad .</a:t>
            </a:r>
            <a:endParaRPr lang="en-US" sz="2400" b="1" dirty="0">
              <a:latin typeface="Book Antiqua" panose="02040602050305030304" pitchFamily="18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blackWhite">
          <a:xfrm>
            <a:off x="3510608" y="3739515"/>
            <a:ext cx="5453880" cy="1110324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 eaLnBrk="0" hangingPunct="0"/>
            <a:r>
              <a:rPr lang="en-US" sz="2400" b="1" dirty="0" smtClean="0">
                <a:latin typeface="Book Antiqua" panose="02040602050305030304" pitchFamily="18" charset="0"/>
              </a:rPr>
              <a:t>Medir la distribución del consumo.</a:t>
            </a:r>
            <a:endParaRPr lang="en-US" sz="2400" b="1" dirty="0">
              <a:latin typeface="Book Antiqua" panose="02040602050305030304" pitchFamily="18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07504" y="1982991"/>
            <a:ext cx="3403104" cy="2655043"/>
          </a:xfrm>
          <a:prstGeom prst="roundRect">
            <a:avLst>
              <a:gd name="adj" fmla="val 9106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ACDD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Objetivo general</a:t>
            </a:r>
          </a:p>
          <a:p>
            <a:pPr algn="ctr"/>
            <a:endParaRPr lang="en-US" sz="24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anose="02040602050305030304" pitchFamily="18" charset="0"/>
            </a:endParaRPr>
          </a:p>
          <a:p>
            <a:pPr algn="just"/>
            <a:r>
              <a:rPr lang="en-US" sz="2400" b="1" dirty="0" smtClean="0">
                <a:latin typeface="Book Antiqua" panose="02040602050305030304" pitchFamily="18" charset="0"/>
              </a:rPr>
              <a:t>Medir la pobreza extrema y general en los hogares del país.</a:t>
            </a:r>
            <a:endParaRPr lang="en-US" sz="24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3057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661988" y="320675"/>
            <a:ext cx="76438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sz="3200" b="1" dirty="0">
                <a:latin typeface="Book Antiqua" pitchFamily="18" charset="0"/>
                <a:ea typeface="Batang"/>
                <a:cs typeface="Courier New" pitchFamily="49" charset="0"/>
              </a:rPr>
              <a:t>ASPECTOS METODOLOGICOS</a:t>
            </a:r>
            <a:endParaRPr lang="es-ES" sz="3200" dirty="0">
              <a:ea typeface="Batang"/>
              <a:cs typeface="Courier New" pitchFamily="49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61988" y="1052736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3200" b="1" cap="small" dirty="0">
                <a:latin typeface="Book Antiqua" panose="02040602050305030304" pitchFamily="18" charset="0"/>
              </a:rPr>
              <a:t>A. </a:t>
            </a:r>
            <a:r>
              <a:rPr lang="es-ES" sz="3200" b="1" u="sng" cap="small" dirty="0">
                <a:latin typeface="Book Antiqua" panose="02040602050305030304" pitchFamily="18" charset="0"/>
              </a:rPr>
              <a:t>Metodología de la EMNV 2014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425001923"/>
              </p:ext>
            </p:extLst>
          </p:nvPr>
        </p:nvGraphicFramePr>
        <p:xfrm>
          <a:off x="343434" y="1988840"/>
          <a:ext cx="828092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89895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213262"/>
            <a:ext cx="8229600" cy="5355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CR" sz="3200" dirty="0" smtClean="0">
                <a:solidFill>
                  <a:schemeClr val="tx1"/>
                </a:solidFill>
                <a:effectLst/>
                <a:latin typeface="Book Antiqua" pitchFamily="18" charset="0"/>
                <a:ea typeface="Batang"/>
                <a:cs typeface="Courier New" pitchFamily="49" charset="0"/>
              </a:rPr>
              <a:t>B. </a:t>
            </a:r>
            <a:r>
              <a:rPr lang="es-CR" sz="3200" u="sng" cap="small" dirty="0" smtClean="0">
                <a:solidFill>
                  <a:schemeClr val="tx1"/>
                </a:solidFill>
                <a:effectLst/>
                <a:latin typeface="Book Antiqua" pitchFamily="18" charset="0"/>
                <a:ea typeface="Batang"/>
                <a:cs typeface="Courier New" pitchFamily="49" charset="0"/>
              </a:rPr>
              <a:t>Agregado </a:t>
            </a:r>
            <a:r>
              <a:rPr lang="es-CR" sz="3200" u="sng" cap="small" dirty="0">
                <a:solidFill>
                  <a:schemeClr val="tx1"/>
                </a:solidFill>
                <a:effectLst/>
                <a:latin typeface="Book Antiqua" pitchFamily="18" charset="0"/>
                <a:ea typeface="Batang"/>
                <a:cs typeface="Courier New" pitchFamily="49" charset="0"/>
              </a:rPr>
              <a:t>de C</a:t>
            </a:r>
            <a:r>
              <a:rPr lang="es-CR" sz="3200" u="sng" cap="small" dirty="0" smtClean="0">
                <a:solidFill>
                  <a:schemeClr val="tx1"/>
                </a:solidFill>
                <a:effectLst/>
                <a:latin typeface="Book Antiqua" pitchFamily="18" charset="0"/>
                <a:ea typeface="Batang"/>
                <a:cs typeface="Courier New" pitchFamily="49" charset="0"/>
              </a:rPr>
              <a:t>onsumo</a:t>
            </a:r>
            <a:endParaRPr lang="es-CR" sz="3200" u="sng" cap="small" dirty="0">
              <a:solidFill>
                <a:schemeClr val="tx1"/>
              </a:solidFill>
              <a:effectLst/>
              <a:latin typeface="Book Antiqua" pitchFamily="18" charset="0"/>
              <a:ea typeface="Batang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0F54-4A7B-4BDA-A840-0C1029A1FB9B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160098299"/>
              </p:ext>
            </p:extLst>
          </p:nvPr>
        </p:nvGraphicFramePr>
        <p:xfrm>
          <a:off x="293685" y="935510"/>
          <a:ext cx="8556625" cy="5733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493315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2348880"/>
            <a:ext cx="7886700" cy="1728192"/>
          </a:xfrm>
          <a:prstGeom prst="flowChartAlternateProcess">
            <a:avLst/>
          </a:prstGeom>
          <a:effectLst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NI" sz="6000" cap="small" dirty="0">
                <a:latin typeface="Book Antiqua" panose="02040602050305030304" pitchFamily="18" charset="0"/>
              </a:rPr>
              <a:t>Líneas de Pobreza</a:t>
            </a:r>
          </a:p>
        </p:txBody>
      </p:sp>
    </p:spTree>
    <p:extLst>
      <p:ext uri="{BB962C8B-B14F-4D97-AF65-F5344CB8AC3E}">
        <p14:creationId xmlns:p14="http://schemas.microsoft.com/office/powerpoint/2010/main" val="127306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278127066"/>
              </p:ext>
            </p:extLst>
          </p:nvPr>
        </p:nvGraphicFramePr>
        <p:xfrm>
          <a:off x="323528" y="620688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784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177517704"/>
              </p:ext>
            </p:extLst>
          </p:nvPr>
        </p:nvGraphicFramePr>
        <p:xfrm>
          <a:off x="323528" y="620688"/>
          <a:ext cx="864096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593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ángulo 2"/>
          <p:cNvSpPr>
            <a:spLocks noGrp="1" noChangeArrowheads="1"/>
          </p:cNvSpPr>
          <p:nvPr>
            <p:ph type="title"/>
          </p:nvPr>
        </p:nvSpPr>
        <p:spPr>
          <a:xfrm>
            <a:off x="990600" y="399265"/>
            <a:ext cx="6965776" cy="53655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s-ES" sz="3200" cap="all" dirty="0" smtClean="0">
                <a:latin typeface="Book Antiqua" pitchFamily="18" charset="0"/>
                <a:ea typeface="Batang"/>
                <a:cs typeface="Courier New" pitchFamily="49" charset="0"/>
              </a:rPr>
              <a:t>Clasificación de pobreza</a:t>
            </a:r>
            <a:endParaRPr lang="es-ES" sz="3200" cap="all" dirty="0">
              <a:solidFill>
                <a:schemeClr val="tx1"/>
              </a:solidFill>
              <a:effectLst/>
              <a:latin typeface="Book Antiqua" pitchFamily="18" charset="0"/>
              <a:ea typeface="Batang"/>
              <a:cs typeface="Courier New" pitchFamily="49" charset="0"/>
            </a:endParaRPr>
          </a:p>
        </p:txBody>
      </p:sp>
      <p:grpSp>
        <p:nvGrpSpPr>
          <p:cNvPr id="2" name="Grupo 3"/>
          <p:cNvGrpSpPr>
            <a:grpSpLocks/>
          </p:cNvGrpSpPr>
          <p:nvPr/>
        </p:nvGrpSpPr>
        <p:grpSpPr bwMode="auto">
          <a:xfrm>
            <a:off x="990600" y="990600"/>
            <a:ext cx="4724400" cy="5029200"/>
            <a:chOff x="624" y="624"/>
            <a:chExt cx="2976" cy="3168"/>
          </a:xfrm>
        </p:grpSpPr>
        <p:sp>
          <p:nvSpPr>
            <p:cNvPr id="19483" name="Línea 4"/>
            <p:cNvSpPr>
              <a:spLocks noChangeShapeType="1"/>
            </p:cNvSpPr>
            <p:nvPr/>
          </p:nvSpPr>
          <p:spPr bwMode="auto">
            <a:xfrm>
              <a:off x="624" y="1056"/>
              <a:ext cx="297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2075" tIns="46038" rIns="92075" bIns="46038" anchor="ctr"/>
            <a:lstStyle/>
            <a:p>
              <a:endParaRPr lang="es-NI"/>
            </a:p>
          </p:txBody>
        </p:sp>
        <p:sp>
          <p:nvSpPr>
            <p:cNvPr id="19484" name="Línea 5"/>
            <p:cNvSpPr>
              <a:spLocks noChangeShapeType="1"/>
            </p:cNvSpPr>
            <p:nvPr/>
          </p:nvSpPr>
          <p:spPr bwMode="auto">
            <a:xfrm>
              <a:off x="2064" y="1056"/>
              <a:ext cx="0" cy="22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2075" tIns="46038" rIns="92075" bIns="46038" anchor="ctr"/>
            <a:lstStyle/>
            <a:p>
              <a:endParaRPr lang="es-NI"/>
            </a:p>
          </p:txBody>
        </p:sp>
        <p:sp>
          <p:nvSpPr>
            <p:cNvPr id="19485" name="Línea 6"/>
            <p:cNvSpPr>
              <a:spLocks noChangeShapeType="1"/>
            </p:cNvSpPr>
            <p:nvPr/>
          </p:nvSpPr>
          <p:spPr bwMode="auto">
            <a:xfrm>
              <a:off x="624" y="3312"/>
              <a:ext cx="297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2075" tIns="46038" rIns="92075" bIns="46038" anchor="ctr"/>
            <a:lstStyle/>
            <a:p>
              <a:endParaRPr lang="es-NI"/>
            </a:p>
          </p:txBody>
        </p:sp>
        <p:sp>
          <p:nvSpPr>
            <p:cNvPr id="19486" name="Rectángulo 7"/>
            <p:cNvSpPr>
              <a:spLocks noChangeArrowheads="1"/>
            </p:cNvSpPr>
            <p:nvPr/>
          </p:nvSpPr>
          <p:spPr bwMode="auto">
            <a:xfrm>
              <a:off x="1632" y="624"/>
              <a:ext cx="816" cy="384"/>
            </a:xfrm>
            <a:prstGeom prst="rect">
              <a:avLst/>
            </a:prstGeom>
            <a:solidFill>
              <a:srgbClr val="003399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533400" indent="-533400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/>
                <a:buNone/>
              </a:pPr>
              <a:r>
                <a:rPr lang="es-MX" sz="2800" dirty="0">
                  <a:solidFill>
                    <a:schemeClr val="bg1"/>
                  </a:solidFill>
                  <a:latin typeface="Book Antiqua" pitchFamily="18" charset="0"/>
                </a:rPr>
                <a:t>Mayor</a:t>
              </a:r>
            </a:p>
          </p:txBody>
        </p:sp>
        <p:sp>
          <p:nvSpPr>
            <p:cNvPr id="19487" name="Rectángulo 8"/>
            <p:cNvSpPr>
              <a:spLocks noChangeArrowheads="1"/>
            </p:cNvSpPr>
            <p:nvPr/>
          </p:nvSpPr>
          <p:spPr bwMode="auto">
            <a:xfrm>
              <a:off x="1632" y="3408"/>
              <a:ext cx="864" cy="384"/>
            </a:xfrm>
            <a:prstGeom prst="rect">
              <a:avLst/>
            </a:prstGeom>
            <a:solidFill>
              <a:srgbClr val="336699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533400" indent="-533400"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/>
                <a:buNone/>
              </a:pPr>
              <a:r>
                <a:rPr lang="es-MX" sz="2800">
                  <a:solidFill>
                    <a:schemeClr val="bg1"/>
                  </a:solidFill>
                  <a:latin typeface="Book Antiqua" pitchFamily="18" charset="0"/>
                </a:rPr>
                <a:t>Menor</a:t>
              </a:r>
            </a:p>
          </p:txBody>
        </p:sp>
      </p:grpSp>
      <p:sp>
        <p:nvSpPr>
          <p:cNvPr id="425993" name="Rectángulo 9"/>
          <p:cNvSpPr>
            <a:spLocks noChangeArrowheads="1"/>
          </p:cNvSpPr>
          <p:nvPr/>
        </p:nvSpPr>
        <p:spPr bwMode="auto">
          <a:xfrm>
            <a:off x="827584" y="6100761"/>
            <a:ext cx="7886700" cy="533400"/>
          </a:xfrm>
          <a:prstGeom prst="rect">
            <a:avLst/>
          </a:prstGeom>
          <a:solidFill>
            <a:srgbClr val="FFFF66">
              <a:alpha val="49804"/>
            </a:srgbClr>
          </a:solidFill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chemeClr val="hlink"/>
              </a:buClr>
              <a:buSzPct val="50000"/>
              <a:buFont typeface="Monotype Sorts"/>
              <a:buNone/>
            </a:pPr>
            <a:r>
              <a:rPr lang="es-MX" sz="2800" dirty="0">
                <a:latin typeface="Book Antiqua" panose="02040602050305030304" pitchFamily="18" charset="0"/>
              </a:rPr>
              <a:t>Escala de Bienestar (</a:t>
            </a:r>
            <a:r>
              <a:rPr lang="es-MX" sz="2800" dirty="0" smtClean="0">
                <a:latin typeface="Book Antiqua" panose="02040602050305030304" pitchFamily="18" charset="0"/>
              </a:rPr>
              <a:t>Consumo per cápita anual)</a:t>
            </a:r>
            <a:endParaRPr lang="es-MX" sz="2800" dirty="0">
              <a:latin typeface="Book Antiqua" panose="02040602050305030304" pitchFamily="18" charset="0"/>
            </a:endParaRPr>
          </a:p>
        </p:txBody>
      </p:sp>
      <p:grpSp>
        <p:nvGrpSpPr>
          <p:cNvPr id="3" name="Grupo 10"/>
          <p:cNvGrpSpPr>
            <a:grpSpLocks/>
          </p:cNvGrpSpPr>
          <p:nvPr/>
        </p:nvGrpSpPr>
        <p:grpSpPr bwMode="auto">
          <a:xfrm>
            <a:off x="2057400" y="2624138"/>
            <a:ext cx="6858000" cy="457200"/>
            <a:chOff x="1296" y="1680"/>
            <a:chExt cx="4320" cy="288"/>
          </a:xfrm>
        </p:grpSpPr>
        <p:sp>
          <p:nvSpPr>
            <p:cNvPr id="19481" name="Línea 11"/>
            <p:cNvSpPr>
              <a:spLocks noChangeShapeType="1"/>
            </p:cNvSpPr>
            <p:nvPr/>
          </p:nvSpPr>
          <p:spPr bwMode="auto">
            <a:xfrm>
              <a:off x="1296" y="1824"/>
              <a:ext cx="1536" cy="0"/>
            </a:xfrm>
            <a:prstGeom prst="line">
              <a:avLst/>
            </a:prstGeom>
            <a:noFill/>
            <a:ln w="508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2075" tIns="46038" rIns="92075" bIns="46038" anchor="ctr"/>
            <a:lstStyle/>
            <a:p>
              <a:endParaRPr lang="es-NI"/>
            </a:p>
          </p:txBody>
        </p:sp>
        <p:sp>
          <p:nvSpPr>
            <p:cNvPr id="19482" name="Rectángulo 12"/>
            <p:cNvSpPr>
              <a:spLocks noChangeArrowheads="1"/>
            </p:cNvSpPr>
            <p:nvPr/>
          </p:nvSpPr>
          <p:spPr bwMode="auto">
            <a:xfrm>
              <a:off x="2832" y="1680"/>
              <a:ext cx="2784" cy="288"/>
            </a:xfrm>
            <a:prstGeom prst="rect">
              <a:avLst/>
            </a:prstGeom>
            <a:solidFill>
              <a:srgbClr val="FFFF99">
                <a:alpha val="50195"/>
              </a:srgbClr>
            </a:solidFill>
            <a:ln w="2857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533400" indent="-533400"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/>
                <a:buNone/>
              </a:pPr>
              <a:r>
                <a:rPr lang="es-MX" sz="2600" dirty="0"/>
                <a:t>LPG = C$ </a:t>
              </a:r>
              <a:r>
                <a:rPr lang="es-MX" sz="2600" dirty="0" smtClean="0"/>
                <a:t>17,011.47</a:t>
              </a:r>
              <a:endParaRPr lang="es-MX" sz="2600" dirty="0"/>
            </a:p>
          </p:txBody>
        </p:sp>
      </p:grpSp>
      <p:grpSp>
        <p:nvGrpSpPr>
          <p:cNvPr id="4" name="Grupo 13"/>
          <p:cNvGrpSpPr>
            <a:grpSpLocks/>
          </p:cNvGrpSpPr>
          <p:nvPr/>
        </p:nvGrpSpPr>
        <p:grpSpPr bwMode="auto">
          <a:xfrm>
            <a:off x="2057400" y="3733800"/>
            <a:ext cx="6934200" cy="457200"/>
            <a:chOff x="1296" y="2352"/>
            <a:chExt cx="4368" cy="288"/>
          </a:xfrm>
        </p:grpSpPr>
        <p:sp>
          <p:nvSpPr>
            <p:cNvPr id="19479" name="Línea 14"/>
            <p:cNvSpPr>
              <a:spLocks noChangeShapeType="1"/>
            </p:cNvSpPr>
            <p:nvPr/>
          </p:nvSpPr>
          <p:spPr bwMode="auto">
            <a:xfrm>
              <a:off x="1296" y="2496"/>
              <a:ext cx="1536" cy="0"/>
            </a:xfrm>
            <a:prstGeom prst="line">
              <a:avLst/>
            </a:prstGeom>
            <a:noFill/>
            <a:ln w="508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2075" tIns="46038" rIns="92075" bIns="46038" anchor="ctr"/>
            <a:lstStyle/>
            <a:p>
              <a:endParaRPr lang="es-NI"/>
            </a:p>
          </p:txBody>
        </p:sp>
        <p:sp>
          <p:nvSpPr>
            <p:cNvPr id="19480" name="Rectángulo 15"/>
            <p:cNvSpPr>
              <a:spLocks noChangeArrowheads="1"/>
            </p:cNvSpPr>
            <p:nvPr/>
          </p:nvSpPr>
          <p:spPr bwMode="auto">
            <a:xfrm>
              <a:off x="2832" y="2352"/>
              <a:ext cx="2832" cy="288"/>
            </a:xfrm>
            <a:prstGeom prst="rect">
              <a:avLst/>
            </a:prstGeom>
            <a:solidFill>
              <a:srgbClr val="FFFF99">
                <a:alpha val="50195"/>
              </a:srgbClr>
            </a:solidFill>
            <a:ln w="2857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533400" indent="-533400"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/>
                <a:buNone/>
              </a:pPr>
              <a:r>
                <a:rPr lang="es-MX" sz="2600" dirty="0"/>
                <a:t>LPE = C$ </a:t>
              </a:r>
              <a:r>
                <a:rPr lang="es-MX" sz="2600" dirty="0" smtClean="0"/>
                <a:t>10,523.92</a:t>
              </a:r>
              <a:endParaRPr lang="es-MX" sz="2600" dirty="0"/>
            </a:p>
          </p:txBody>
        </p:sp>
      </p:grpSp>
      <p:grpSp>
        <p:nvGrpSpPr>
          <p:cNvPr id="5" name="Grupo 16"/>
          <p:cNvGrpSpPr>
            <a:grpSpLocks/>
          </p:cNvGrpSpPr>
          <p:nvPr/>
        </p:nvGrpSpPr>
        <p:grpSpPr bwMode="auto">
          <a:xfrm>
            <a:off x="228600" y="2895600"/>
            <a:ext cx="2590800" cy="2362200"/>
            <a:chOff x="144" y="1824"/>
            <a:chExt cx="1632" cy="1488"/>
          </a:xfrm>
        </p:grpSpPr>
        <p:sp>
          <p:nvSpPr>
            <p:cNvPr id="19476" name="Rectángulo 17"/>
            <p:cNvSpPr>
              <a:spLocks noChangeArrowheads="1"/>
            </p:cNvSpPr>
            <p:nvPr/>
          </p:nvSpPr>
          <p:spPr bwMode="auto">
            <a:xfrm>
              <a:off x="144" y="2016"/>
              <a:ext cx="1008" cy="480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2857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/>
                <a:buNone/>
              </a:pPr>
              <a:r>
                <a:rPr lang="es-MX" sz="2600">
                  <a:latin typeface="Book Antiqua" pitchFamily="18" charset="0"/>
                </a:rPr>
                <a:t>Pobreza General</a:t>
              </a:r>
            </a:p>
          </p:txBody>
        </p:sp>
        <p:sp>
          <p:nvSpPr>
            <p:cNvPr id="19477" name="Línea 18"/>
            <p:cNvSpPr>
              <a:spLocks noChangeShapeType="1"/>
            </p:cNvSpPr>
            <p:nvPr/>
          </p:nvSpPr>
          <p:spPr bwMode="auto">
            <a:xfrm>
              <a:off x="1776" y="1824"/>
              <a:ext cx="0" cy="1488"/>
            </a:xfrm>
            <a:prstGeom prst="line">
              <a:avLst/>
            </a:prstGeom>
            <a:noFill/>
            <a:ln w="50800">
              <a:solidFill>
                <a:srgbClr val="FFCC99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2075" tIns="46038" rIns="92075" bIns="46038" anchor="ctr"/>
            <a:lstStyle/>
            <a:p>
              <a:endParaRPr lang="es-NI"/>
            </a:p>
          </p:txBody>
        </p:sp>
        <p:sp>
          <p:nvSpPr>
            <p:cNvPr id="19478" name="Línea 19"/>
            <p:cNvSpPr>
              <a:spLocks noChangeShapeType="1"/>
            </p:cNvSpPr>
            <p:nvPr/>
          </p:nvSpPr>
          <p:spPr bwMode="auto">
            <a:xfrm>
              <a:off x="1152" y="2256"/>
              <a:ext cx="624" cy="0"/>
            </a:xfrm>
            <a:prstGeom prst="line">
              <a:avLst/>
            </a:prstGeom>
            <a:noFill/>
            <a:ln w="50800">
              <a:solidFill>
                <a:srgbClr val="FFCC99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2075" tIns="46038" rIns="92075" bIns="46038" anchor="ctr"/>
            <a:lstStyle/>
            <a:p>
              <a:endParaRPr lang="es-NI"/>
            </a:p>
          </p:txBody>
        </p:sp>
      </p:grpSp>
      <p:grpSp>
        <p:nvGrpSpPr>
          <p:cNvPr id="6" name="Grupo 20"/>
          <p:cNvGrpSpPr>
            <a:grpSpLocks/>
          </p:cNvGrpSpPr>
          <p:nvPr/>
        </p:nvGrpSpPr>
        <p:grpSpPr bwMode="auto">
          <a:xfrm>
            <a:off x="304800" y="3962400"/>
            <a:ext cx="3886200" cy="1295400"/>
            <a:chOff x="192" y="2496"/>
            <a:chExt cx="2448" cy="816"/>
          </a:xfrm>
        </p:grpSpPr>
        <p:sp>
          <p:nvSpPr>
            <p:cNvPr id="19473" name="Rectángulo 21"/>
            <p:cNvSpPr>
              <a:spLocks noChangeArrowheads="1"/>
            </p:cNvSpPr>
            <p:nvPr/>
          </p:nvSpPr>
          <p:spPr bwMode="auto">
            <a:xfrm>
              <a:off x="192" y="2736"/>
              <a:ext cx="960" cy="480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2857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/>
                <a:buNone/>
              </a:pPr>
              <a:r>
                <a:rPr lang="es-MX" sz="2600">
                  <a:latin typeface="Book Antiqua" pitchFamily="18" charset="0"/>
                </a:rPr>
                <a:t>Pobreza Extrema</a:t>
              </a:r>
            </a:p>
          </p:txBody>
        </p:sp>
        <p:sp>
          <p:nvSpPr>
            <p:cNvPr id="19474" name="Línea 22"/>
            <p:cNvSpPr>
              <a:spLocks noChangeShapeType="1"/>
            </p:cNvSpPr>
            <p:nvPr/>
          </p:nvSpPr>
          <p:spPr bwMode="auto">
            <a:xfrm>
              <a:off x="2640" y="2496"/>
              <a:ext cx="0" cy="816"/>
            </a:xfrm>
            <a:prstGeom prst="line">
              <a:avLst/>
            </a:prstGeom>
            <a:noFill/>
            <a:ln w="50800">
              <a:solidFill>
                <a:srgbClr val="FF99CC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2075" tIns="46038" rIns="92075" bIns="46038" anchor="ctr"/>
            <a:lstStyle/>
            <a:p>
              <a:endParaRPr lang="es-NI"/>
            </a:p>
          </p:txBody>
        </p:sp>
        <p:sp>
          <p:nvSpPr>
            <p:cNvPr id="19475" name="Línea 23"/>
            <p:cNvSpPr>
              <a:spLocks noChangeShapeType="1"/>
            </p:cNvSpPr>
            <p:nvPr/>
          </p:nvSpPr>
          <p:spPr bwMode="auto">
            <a:xfrm>
              <a:off x="1152" y="2976"/>
              <a:ext cx="1488" cy="0"/>
            </a:xfrm>
            <a:prstGeom prst="line">
              <a:avLst/>
            </a:prstGeom>
            <a:noFill/>
            <a:ln w="50800">
              <a:solidFill>
                <a:srgbClr val="FF99CC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2075" tIns="46038" rIns="92075" bIns="46038" anchor="ctr"/>
            <a:lstStyle/>
            <a:p>
              <a:endParaRPr lang="es-NI"/>
            </a:p>
          </p:txBody>
        </p:sp>
      </p:grpSp>
      <p:grpSp>
        <p:nvGrpSpPr>
          <p:cNvPr id="7" name="Grupo 24"/>
          <p:cNvGrpSpPr>
            <a:grpSpLocks/>
          </p:cNvGrpSpPr>
          <p:nvPr/>
        </p:nvGrpSpPr>
        <p:grpSpPr bwMode="auto">
          <a:xfrm>
            <a:off x="250825" y="1700213"/>
            <a:ext cx="2592388" cy="1152525"/>
            <a:chOff x="158" y="1071"/>
            <a:chExt cx="1633" cy="726"/>
          </a:xfrm>
        </p:grpSpPr>
        <p:sp>
          <p:nvSpPr>
            <p:cNvPr id="19470" name="Rectángulo 25"/>
            <p:cNvSpPr>
              <a:spLocks noChangeArrowheads="1"/>
            </p:cNvSpPr>
            <p:nvPr/>
          </p:nvSpPr>
          <p:spPr bwMode="auto">
            <a:xfrm>
              <a:off x="158" y="1162"/>
              <a:ext cx="998" cy="480"/>
            </a:xfrm>
            <a:prstGeom prst="rect">
              <a:avLst/>
            </a:prstGeom>
            <a:solidFill>
              <a:srgbClr val="00FF00">
                <a:alpha val="50195"/>
              </a:srgbClr>
            </a:solidFill>
            <a:ln w="2857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50000"/>
                <a:buFont typeface="Monotype Sorts"/>
                <a:buNone/>
              </a:pPr>
              <a:r>
                <a:rPr lang="es-MX" sz="2600">
                  <a:latin typeface="Book Antiqua" pitchFamily="18" charset="0"/>
                </a:rPr>
                <a:t>No Pobres</a:t>
              </a:r>
            </a:p>
          </p:txBody>
        </p:sp>
        <p:sp>
          <p:nvSpPr>
            <p:cNvPr id="19471" name="Línea 26"/>
            <p:cNvSpPr>
              <a:spLocks noChangeShapeType="1"/>
            </p:cNvSpPr>
            <p:nvPr/>
          </p:nvSpPr>
          <p:spPr bwMode="auto">
            <a:xfrm>
              <a:off x="1791" y="1071"/>
              <a:ext cx="0" cy="726"/>
            </a:xfrm>
            <a:prstGeom prst="line">
              <a:avLst/>
            </a:prstGeom>
            <a:noFill/>
            <a:ln w="5080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2075" tIns="46038" rIns="92075" bIns="46038" anchor="ctr"/>
            <a:lstStyle/>
            <a:p>
              <a:endParaRPr lang="es-NI"/>
            </a:p>
          </p:txBody>
        </p:sp>
        <p:sp>
          <p:nvSpPr>
            <p:cNvPr id="19472" name="Línea 27"/>
            <p:cNvSpPr>
              <a:spLocks noChangeShapeType="1"/>
            </p:cNvSpPr>
            <p:nvPr/>
          </p:nvSpPr>
          <p:spPr bwMode="auto">
            <a:xfrm>
              <a:off x="1156" y="1389"/>
              <a:ext cx="635" cy="0"/>
            </a:xfrm>
            <a:prstGeom prst="line">
              <a:avLst/>
            </a:prstGeom>
            <a:noFill/>
            <a:ln w="50800">
              <a:solidFill>
                <a:srgbClr val="00FF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2075" tIns="46038" rIns="92075" bIns="46038" anchor="ctr"/>
            <a:lstStyle/>
            <a:p>
              <a:endParaRPr lang="es-NI"/>
            </a:p>
          </p:txBody>
        </p:sp>
      </p:grpSp>
    </p:spTree>
    <p:extLst>
      <p:ext uri="{BB962C8B-B14F-4D97-AF65-F5344CB8AC3E}">
        <p14:creationId xmlns:p14="http://schemas.microsoft.com/office/powerpoint/2010/main" val="379605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5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93" grpId="0" animBg="1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5945</TotalTime>
  <Words>595</Words>
  <Application>Microsoft Office PowerPoint</Application>
  <PresentationFormat>Presentación en pantalla (4:3)</PresentationFormat>
  <Paragraphs>176</Paragraphs>
  <Slides>15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Presentación de PowerPoint</vt:lpstr>
      <vt:lpstr>Antecedentes</vt:lpstr>
      <vt:lpstr>Presentación de PowerPoint</vt:lpstr>
      <vt:lpstr>Presentación de PowerPoint</vt:lpstr>
      <vt:lpstr>B. Agregado de Consumo</vt:lpstr>
      <vt:lpstr>Líneas de Pobreza</vt:lpstr>
      <vt:lpstr>Presentación de PowerPoint</vt:lpstr>
      <vt:lpstr>Presentación de PowerPoint</vt:lpstr>
      <vt:lpstr>Clasificación de pobreza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DIAL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medicion de la pobreza en Paraguay</dc:title>
  <dc:creator>Herrera</dc:creator>
  <cp:lastModifiedBy>Sala de Conferencia CD</cp:lastModifiedBy>
  <cp:revision>429</cp:revision>
  <cp:lastPrinted>2010-10-07T22:50:09Z</cp:lastPrinted>
  <dcterms:created xsi:type="dcterms:W3CDTF">2008-10-05T17:48:51Z</dcterms:created>
  <dcterms:modified xsi:type="dcterms:W3CDTF">2015-10-06T15:23:57Z</dcterms:modified>
</cp:coreProperties>
</file>